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59" r:id="rId8"/>
    <p:sldId id="265" r:id="rId9"/>
    <p:sldId id="260" r:id="rId10"/>
    <p:sldId id="261" r:id="rId11"/>
    <p:sldId id="262" r:id="rId12"/>
    <p:sldId id="263" r:id="rId13"/>
    <p:sldId id="267" r:id="rId14"/>
    <p:sldId id="268" r:id="rId15"/>
    <p:sldId id="264" r:id="rId16"/>
    <p:sldId id="266"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3100DF-9EBD-4898-95B9-C1EB82D45548}" v="1" dt="2024-11-18T08:33:08.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973" autoAdjust="0"/>
  </p:normalViewPr>
  <p:slideViewPr>
    <p:cSldViewPr snapToGrid="0">
      <p:cViewPr varScale="1">
        <p:scale>
          <a:sx n="57" d="100"/>
          <a:sy n="57"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6FBEB6-D45B-4123-B25A-F3F2449AC95E}" type="doc">
      <dgm:prSet loTypeId="urn:microsoft.com/office/officeart/2008/layout/PictureStrips" loCatId="list" qsTypeId="urn:microsoft.com/office/officeart/2005/8/quickstyle/simple1" qsCatId="simple" csTypeId="urn:microsoft.com/office/officeart/2005/8/colors/accent6_1" csCatId="accent6" phldr="1"/>
      <dgm:spPr/>
      <dgm:t>
        <a:bodyPr/>
        <a:lstStyle/>
        <a:p>
          <a:endParaRPr lang="en-GB"/>
        </a:p>
      </dgm:t>
    </dgm:pt>
    <dgm:pt modelId="{6DD72474-574A-4BD5-9C7B-5AEA98B35183}">
      <dgm:prSet phldrT="[Text]"/>
      <dgm:spPr/>
      <dgm:t>
        <a:bodyPr/>
        <a:lstStyle/>
        <a:p>
          <a:r>
            <a:rPr lang="en-GB" dirty="0"/>
            <a:t>Talk to your designated safeguarding lead; it may be valuable to create a chronology</a:t>
          </a:r>
        </a:p>
      </dgm:t>
    </dgm:pt>
    <dgm:pt modelId="{F43ADF49-0466-4E39-A3A9-4A85D482C51F}" type="parTrans" cxnId="{08D084DC-C616-417D-A5E9-EE3F51F80772}">
      <dgm:prSet/>
      <dgm:spPr/>
      <dgm:t>
        <a:bodyPr/>
        <a:lstStyle/>
        <a:p>
          <a:endParaRPr lang="en-GB"/>
        </a:p>
      </dgm:t>
    </dgm:pt>
    <dgm:pt modelId="{AD59FBC0-AC24-4CEB-8205-64901B943D95}" type="sibTrans" cxnId="{08D084DC-C616-417D-A5E9-EE3F51F80772}">
      <dgm:prSet/>
      <dgm:spPr/>
      <dgm:t>
        <a:bodyPr/>
        <a:lstStyle/>
        <a:p>
          <a:endParaRPr lang="en-GB"/>
        </a:p>
      </dgm:t>
    </dgm:pt>
    <dgm:pt modelId="{389F4BAC-510D-45DF-B9E6-A45521A9AC65}">
      <dgm:prSet phldrT="[Text]"/>
      <dgm:spPr/>
      <dgm:t>
        <a:bodyPr/>
        <a:lstStyle/>
        <a:p>
          <a:r>
            <a:rPr lang="en-GB" dirty="0"/>
            <a:t>Complete a screening tool and follow the guidance</a:t>
          </a:r>
        </a:p>
      </dgm:t>
    </dgm:pt>
    <dgm:pt modelId="{41282300-6853-4DD2-9323-6CADF9289C93}" type="parTrans" cxnId="{8144C34A-043E-4069-8C96-A5D349C2A1F2}">
      <dgm:prSet/>
      <dgm:spPr/>
      <dgm:t>
        <a:bodyPr/>
        <a:lstStyle/>
        <a:p>
          <a:endParaRPr lang="en-GB"/>
        </a:p>
      </dgm:t>
    </dgm:pt>
    <dgm:pt modelId="{A3772337-A0D1-4274-8570-A4B44132C7FD}" type="sibTrans" cxnId="{8144C34A-043E-4069-8C96-A5D349C2A1F2}">
      <dgm:prSet/>
      <dgm:spPr/>
      <dgm:t>
        <a:bodyPr/>
        <a:lstStyle/>
        <a:p>
          <a:endParaRPr lang="en-GB"/>
        </a:p>
      </dgm:t>
    </dgm:pt>
    <dgm:pt modelId="{02FE7D63-D9E7-4DFD-BD41-07F0554D8261}">
      <dgm:prSet phldrT="[Text]"/>
      <dgm:spPr/>
      <dgm:t>
        <a:bodyPr/>
        <a:lstStyle/>
        <a:p>
          <a:r>
            <a:rPr lang="en-GB" dirty="0"/>
            <a:t>Follow Solihull’s Right Help, Right Time, Right Response guidance </a:t>
          </a:r>
        </a:p>
      </dgm:t>
    </dgm:pt>
    <dgm:pt modelId="{FD86C05F-D906-4DE9-BDFA-1A99A3575D05}" type="parTrans" cxnId="{E65FEE5A-AFA4-4BEE-8D65-63442193DE84}">
      <dgm:prSet/>
      <dgm:spPr/>
      <dgm:t>
        <a:bodyPr/>
        <a:lstStyle/>
        <a:p>
          <a:endParaRPr lang="en-GB"/>
        </a:p>
      </dgm:t>
    </dgm:pt>
    <dgm:pt modelId="{1E0849B5-F99A-490F-83AE-6D3ECACCE838}" type="sibTrans" cxnId="{E65FEE5A-AFA4-4BEE-8D65-63442193DE84}">
      <dgm:prSet/>
      <dgm:spPr/>
      <dgm:t>
        <a:bodyPr/>
        <a:lstStyle/>
        <a:p>
          <a:endParaRPr lang="en-GB"/>
        </a:p>
      </dgm:t>
    </dgm:pt>
    <dgm:pt modelId="{C16E9102-415D-4FCD-BFE4-6C3AE1CF1712}" type="pres">
      <dgm:prSet presAssocID="{F96FBEB6-D45B-4123-B25A-F3F2449AC95E}" presName="Name0" presStyleCnt="0">
        <dgm:presLayoutVars>
          <dgm:dir/>
          <dgm:resizeHandles val="exact"/>
        </dgm:presLayoutVars>
      </dgm:prSet>
      <dgm:spPr/>
    </dgm:pt>
    <dgm:pt modelId="{80D16E2C-B582-419C-AAB4-EAC92CAD6566}" type="pres">
      <dgm:prSet presAssocID="{6DD72474-574A-4BD5-9C7B-5AEA98B35183}" presName="composite" presStyleCnt="0"/>
      <dgm:spPr/>
    </dgm:pt>
    <dgm:pt modelId="{299BF7E6-E7D8-4167-AA04-9A4CD0E6BC8F}" type="pres">
      <dgm:prSet presAssocID="{6DD72474-574A-4BD5-9C7B-5AEA98B35183}" presName="rect1" presStyleLbl="trAlignAcc1" presStyleIdx="0" presStyleCnt="3">
        <dgm:presLayoutVars>
          <dgm:bulletEnabled val="1"/>
        </dgm:presLayoutVars>
      </dgm:prSet>
      <dgm:spPr/>
    </dgm:pt>
    <dgm:pt modelId="{A5DB427D-8F26-405C-A596-82AED7246994}" type="pres">
      <dgm:prSet presAssocID="{6DD72474-574A-4BD5-9C7B-5AEA98B35183}" presName="rect2" presStyleLbl="fgImgPlace1" presStyleIdx="0" presStyleCnt="3"/>
      <dgm:spPr>
        <a:blipFill>
          <a:blip xmlns:r="http://schemas.openxmlformats.org/officeDocument/2006/relationships" r:embed="rId1"/>
          <a:srcRect/>
          <a:stretch>
            <a:fillRect l="-25000" r="-25000"/>
          </a:stretch>
        </a:blipFill>
      </dgm:spPr>
    </dgm:pt>
    <dgm:pt modelId="{6E28EC7B-0549-4D0E-89DF-3F2093A10FBB}" type="pres">
      <dgm:prSet presAssocID="{AD59FBC0-AC24-4CEB-8205-64901B943D95}" presName="sibTrans" presStyleCnt="0"/>
      <dgm:spPr/>
    </dgm:pt>
    <dgm:pt modelId="{0D17F00C-F89C-499E-85EC-E55939E70932}" type="pres">
      <dgm:prSet presAssocID="{389F4BAC-510D-45DF-B9E6-A45521A9AC65}" presName="composite" presStyleCnt="0"/>
      <dgm:spPr/>
    </dgm:pt>
    <dgm:pt modelId="{DCAD1F7E-1996-4874-AF65-795D02E622DE}" type="pres">
      <dgm:prSet presAssocID="{389F4BAC-510D-45DF-B9E6-A45521A9AC65}" presName="rect1" presStyleLbl="trAlignAcc1" presStyleIdx="1" presStyleCnt="3">
        <dgm:presLayoutVars>
          <dgm:bulletEnabled val="1"/>
        </dgm:presLayoutVars>
      </dgm:prSet>
      <dgm:spPr/>
    </dgm:pt>
    <dgm:pt modelId="{78295FE5-C123-4D22-9B13-82FA267D615C}" type="pres">
      <dgm:prSet presAssocID="{389F4BAC-510D-45DF-B9E6-A45521A9AC65}" presName="rect2" presStyleLbl="fgImgPlace1" presStyleIdx="1" presStyleCnt="3"/>
      <dgm:spPr/>
    </dgm:pt>
    <dgm:pt modelId="{866B21CA-3C0F-4D3B-8DDA-6A474AF290B5}" type="pres">
      <dgm:prSet presAssocID="{A3772337-A0D1-4274-8570-A4B44132C7FD}" presName="sibTrans" presStyleCnt="0"/>
      <dgm:spPr/>
    </dgm:pt>
    <dgm:pt modelId="{E980FCEC-6EA7-4E6E-85A1-5C4505B33838}" type="pres">
      <dgm:prSet presAssocID="{02FE7D63-D9E7-4DFD-BD41-07F0554D8261}" presName="composite" presStyleCnt="0"/>
      <dgm:spPr/>
    </dgm:pt>
    <dgm:pt modelId="{BE1C1C63-F70E-4E26-929B-6181C62BEB82}" type="pres">
      <dgm:prSet presAssocID="{02FE7D63-D9E7-4DFD-BD41-07F0554D8261}" presName="rect1" presStyleLbl="trAlignAcc1" presStyleIdx="2" presStyleCnt="3">
        <dgm:presLayoutVars>
          <dgm:bulletEnabled val="1"/>
        </dgm:presLayoutVars>
      </dgm:prSet>
      <dgm:spPr/>
    </dgm:pt>
    <dgm:pt modelId="{F442AB61-B8D2-42E9-95B5-56A51CAE42F6}" type="pres">
      <dgm:prSet presAssocID="{02FE7D63-D9E7-4DFD-BD41-07F0554D8261}" presName="rect2" presStyleLbl="fgImgPlace1" presStyleIdx="2" presStyleCnt="3"/>
      <dgm:spPr/>
    </dgm:pt>
  </dgm:ptLst>
  <dgm:cxnLst>
    <dgm:cxn modelId="{5DEC6A68-BE7B-42B7-851D-B7828B171599}" type="presOf" srcId="{389F4BAC-510D-45DF-B9E6-A45521A9AC65}" destId="{DCAD1F7E-1996-4874-AF65-795D02E622DE}" srcOrd="0" destOrd="0" presId="urn:microsoft.com/office/officeart/2008/layout/PictureStrips"/>
    <dgm:cxn modelId="{8144C34A-043E-4069-8C96-A5D349C2A1F2}" srcId="{F96FBEB6-D45B-4123-B25A-F3F2449AC95E}" destId="{389F4BAC-510D-45DF-B9E6-A45521A9AC65}" srcOrd="1" destOrd="0" parTransId="{41282300-6853-4DD2-9323-6CADF9289C93}" sibTransId="{A3772337-A0D1-4274-8570-A4B44132C7FD}"/>
    <dgm:cxn modelId="{E65FEE5A-AFA4-4BEE-8D65-63442193DE84}" srcId="{F96FBEB6-D45B-4123-B25A-F3F2449AC95E}" destId="{02FE7D63-D9E7-4DFD-BD41-07F0554D8261}" srcOrd="2" destOrd="0" parTransId="{FD86C05F-D906-4DE9-BDFA-1A99A3575D05}" sibTransId="{1E0849B5-F99A-490F-83AE-6D3ECACCE838}"/>
    <dgm:cxn modelId="{5D59309F-26B5-4717-B69A-104F2B603004}" type="presOf" srcId="{F96FBEB6-D45B-4123-B25A-F3F2449AC95E}" destId="{C16E9102-415D-4FCD-BFE4-6C3AE1CF1712}" srcOrd="0" destOrd="0" presId="urn:microsoft.com/office/officeart/2008/layout/PictureStrips"/>
    <dgm:cxn modelId="{1C23E8B0-6B76-4A7B-99A2-59C045C5704C}" type="presOf" srcId="{6DD72474-574A-4BD5-9C7B-5AEA98B35183}" destId="{299BF7E6-E7D8-4167-AA04-9A4CD0E6BC8F}" srcOrd="0" destOrd="0" presId="urn:microsoft.com/office/officeart/2008/layout/PictureStrips"/>
    <dgm:cxn modelId="{950B55BB-1D4A-4E8B-8558-FE6D9E2BF78B}" type="presOf" srcId="{02FE7D63-D9E7-4DFD-BD41-07F0554D8261}" destId="{BE1C1C63-F70E-4E26-929B-6181C62BEB82}" srcOrd="0" destOrd="0" presId="urn:microsoft.com/office/officeart/2008/layout/PictureStrips"/>
    <dgm:cxn modelId="{08D084DC-C616-417D-A5E9-EE3F51F80772}" srcId="{F96FBEB6-D45B-4123-B25A-F3F2449AC95E}" destId="{6DD72474-574A-4BD5-9C7B-5AEA98B35183}" srcOrd="0" destOrd="0" parTransId="{F43ADF49-0466-4E39-A3A9-4A85D482C51F}" sibTransId="{AD59FBC0-AC24-4CEB-8205-64901B943D95}"/>
    <dgm:cxn modelId="{5E80F537-3664-4B01-A753-EED51F83D14B}" type="presParOf" srcId="{C16E9102-415D-4FCD-BFE4-6C3AE1CF1712}" destId="{80D16E2C-B582-419C-AAB4-EAC92CAD6566}" srcOrd="0" destOrd="0" presId="urn:microsoft.com/office/officeart/2008/layout/PictureStrips"/>
    <dgm:cxn modelId="{DCF444B7-33D8-45E2-BFAF-DD0DF52177A9}" type="presParOf" srcId="{80D16E2C-B582-419C-AAB4-EAC92CAD6566}" destId="{299BF7E6-E7D8-4167-AA04-9A4CD0E6BC8F}" srcOrd="0" destOrd="0" presId="urn:microsoft.com/office/officeart/2008/layout/PictureStrips"/>
    <dgm:cxn modelId="{06869C69-C4FC-4A3C-8EBF-C535C07B86DC}" type="presParOf" srcId="{80D16E2C-B582-419C-AAB4-EAC92CAD6566}" destId="{A5DB427D-8F26-405C-A596-82AED7246994}" srcOrd="1" destOrd="0" presId="urn:microsoft.com/office/officeart/2008/layout/PictureStrips"/>
    <dgm:cxn modelId="{52FA2247-180C-4109-9C1A-D9B3553E6128}" type="presParOf" srcId="{C16E9102-415D-4FCD-BFE4-6C3AE1CF1712}" destId="{6E28EC7B-0549-4D0E-89DF-3F2093A10FBB}" srcOrd="1" destOrd="0" presId="urn:microsoft.com/office/officeart/2008/layout/PictureStrips"/>
    <dgm:cxn modelId="{4EA15209-9EA3-41B5-BA04-0B4C3BE8DF19}" type="presParOf" srcId="{C16E9102-415D-4FCD-BFE4-6C3AE1CF1712}" destId="{0D17F00C-F89C-499E-85EC-E55939E70932}" srcOrd="2" destOrd="0" presId="urn:microsoft.com/office/officeart/2008/layout/PictureStrips"/>
    <dgm:cxn modelId="{62F80290-B25C-49E8-BDA3-B3AFA8C9D063}" type="presParOf" srcId="{0D17F00C-F89C-499E-85EC-E55939E70932}" destId="{DCAD1F7E-1996-4874-AF65-795D02E622DE}" srcOrd="0" destOrd="0" presId="urn:microsoft.com/office/officeart/2008/layout/PictureStrips"/>
    <dgm:cxn modelId="{1F516023-9F2D-4EDB-826D-497B1D72AE13}" type="presParOf" srcId="{0D17F00C-F89C-499E-85EC-E55939E70932}" destId="{78295FE5-C123-4D22-9B13-82FA267D615C}" srcOrd="1" destOrd="0" presId="urn:microsoft.com/office/officeart/2008/layout/PictureStrips"/>
    <dgm:cxn modelId="{2E368FCC-296D-42F7-BA8E-F44DD574CD07}" type="presParOf" srcId="{C16E9102-415D-4FCD-BFE4-6C3AE1CF1712}" destId="{866B21CA-3C0F-4D3B-8DDA-6A474AF290B5}" srcOrd="3" destOrd="0" presId="urn:microsoft.com/office/officeart/2008/layout/PictureStrips"/>
    <dgm:cxn modelId="{0EC2FDA7-F3FA-437A-97A5-EC39665520CC}" type="presParOf" srcId="{C16E9102-415D-4FCD-BFE4-6C3AE1CF1712}" destId="{E980FCEC-6EA7-4E6E-85A1-5C4505B33838}" srcOrd="4" destOrd="0" presId="urn:microsoft.com/office/officeart/2008/layout/PictureStrips"/>
    <dgm:cxn modelId="{F8E598FB-3508-47C9-AEBA-8F936B24DAFB}" type="presParOf" srcId="{E980FCEC-6EA7-4E6E-85A1-5C4505B33838}" destId="{BE1C1C63-F70E-4E26-929B-6181C62BEB82}" srcOrd="0" destOrd="0" presId="urn:microsoft.com/office/officeart/2008/layout/PictureStrips"/>
    <dgm:cxn modelId="{09C13FA2-A10E-40F2-9951-EC0B0D67BA6A}" type="presParOf" srcId="{E980FCEC-6EA7-4E6E-85A1-5C4505B33838}" destId="{F442AB61-B8D2-42E9-95B5-56A51CAE42F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BF7E6-E7D8-4167-AA04-9A4CD0E6BC8F}">
      <dsp:nvSpPr>
        <dsp:cNvPr id="0" name=""/>
        <dsp:cNvSpPr/>
      </dsp:nvSpPr>
      <dsp:spPr>
        <a:xfrm>
          <a:off x="207272" y="542268"/>
          <a:ext cx="4943975" cy="1544992"/>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Talk to your designated safeguarding lead; it may be valuable to create a chronology</a:t>
          </a:r>
        </a:p>
      </dsp:txBody>
      <dsp:txXfrm>
        <a:off x="207272" y="542268"/>
        <a:ext cx="4943975" cy="1544992"/>
      </dsp:txXfrm>
    </dsp:sp>
    <dsp:sp modelId="{A5DB427D-8F26-405C-A596-82AED7246994}">
      <dsp:nvSpPr>
        <dsp:cNvPr id="0" name=""/>
        <dsp:cNvSpPr/>
      </dsp:nvSpPr>
      <dsp:spPr>
        <a:xfrm>
          <a:off x="1273" y="319103"/>
          <a:ext cx="1081494" cy="1622241"/>
        </a:xfrm>
        <a:prstGeom prst="rect">
          <a:avLst/>
        </a:prstGeom>
        <a:blipFill>
          <a:blip xmlns:r="http://schemas.openxmlformats.org/officeDocument/2006/relationships" r:embed="rId1"/>
          <a:srcRect/>
          <a:stretch>
            <a:fillRect l="-25000" r="-25000"/>
          </a:stretch>
        </a:blip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AD1F7E-1996-4874-AF65-795D02E622DE}">
      <dsp:nvSpPr>
        <dsp:cNvPr id="0" name=""/>
        <dsp:cNvSpPr/>
      </dsp:nvSpPr>
      <dsp:spPr>
        <a:xfrm>
          <a:off x="5570351" y="542268"/>
          <a:ext cx="4943975" cy="1544992"/>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Complete a screening tool and follow the guidance</a:t>
          </a:r>
        </a:p>
      </dsp:txBody>
      <dsp:txXfrm>
        <a:off x="5570351" y="542268"/>
        <a:ext cx="4943975" cy="1544992"/>
      </dsp:txXfrm>
    </dsp:sp>
    <dsp:sp modelId="{78295FE5-C123-4D22-9B13-82FA267D615C}">
      <dsp:nvSpPr>
        <dsp:cNvPr id="0" name=""/>
        <dsp:cNvSpPr/>
      </dsp:nvSpPr>
      <dsp:spPr>
        <a:xfrm>
          <a:off x="5364352" y="319103"/>
          <a:ext cx="1081494" cy="1622241"/>
        </a:xfrm>
        <a:prstGeom prst="rect">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C1C63-F70E-4E26-929B-6181C62BEB82}">
      <dsp:nvSpPr>
        <dsp:cNvPr id="0" name=""/>
        <dsp:cNvSpPr/>
      </dsp:nvSpPr>
      <dsp:spPr>
        <a:xfrm>
          <a:off x="2888811" y="2487242"/>
          <a:ext cx="4943975" cy="1544992"/>
        </a:xfrm>
        <a:prstGeom prst="rect">
          <a:avLst/>
        </a:prstGeom>
        <a:solidFill>
          <a:schemeClr val="accent6">
            <a:alpha val="4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46475"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Follow Solihull’s Right Help, Right Time, Right Response guidance </a:t>
          </a:r>
        </a:p>
      </dsp:txBody>
      <dsp:txXfrm>
        <a:off x="2888811" y="2487242"/>
        <a:ext cx="4943975" cy="1544992"/>
      </dsp:txXfrm>
    </dsp:sp>
    <dsp:sp modelId="{F442AB61-B8D2-42E9-95B5-56A51CAE42F6}">
      <dsp:nvSpPr>
        <dsp:cNvPr id="0" name=""/>
        <dsp:cNvSpPr/>
      </dsp:nvSpPr>
      <dsp:spPr>
        <a:xfrm>
          <a:off x="2682812" y="2264076"/>
          <a:ext cx="1081494" cy="1622241"/>
        </a:xfrm>
        <a:prstGeom prst="rect">
          <a:avLst/>
        </a:prstGeom>
        <a:solidFill>
          <a:schemeClr val="accent6">
            <a:tint val="40000"/>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11D12-2EC5-4EF5-B06B-21EEBC7418BF}" type="datetimeFigureOut">
              <a:rPr lang="en-GB" smtClean="0"/>
              <a:t>09/12/2024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17A95-0485-4A36-8676-A2ECE5478D7F}" type="slidenum">
              <a:rPr lang="en-GB" smtClean="0"/>
              <a:t>‹#›</a:t>
            </a:fld>
            <a:endParaRPr lang="en-GB"/>
          </a:p>
        </p:txBody>
      </p:sp>
    </p:spTree>
    <p:extLst>
      <p:ext uri="{BB962C8B-B14F-4D97-AF65-F5344CB8AC3E}">
        <p14:creationId xmlns:p14="http://schemas.microsoft.com/office/powerpoint/2010/main" val="404679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22740/Older_children_neglect_FINAL_060718.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ask scan the QR code or use the link https://forms.office.com/e/C3VGPr0QDs?origin=lprLink to complete  a pre-evaluation before starting the course</a:t>
            </a:r>
          </a:p>
        </p:txBody>
      </p:sp>
      <p:sp>
        <p:nvSpPr>
          <p:cNvPr id="4" name="Slide Number Placeholder 3"/>
          <p:cNvSpPr>
            <a:spLocks noGrp="1"/>
          </p:cNvSpPr>
          <p:nvPr>
            <p:ph type="sldNum" sz="quarter" idx="5"/>
          </p:nvPr>
        </p:nvSpPr>
        <p:spPr/>
        <p:txBody>
          <a:bodyPr/>
          <a:lstStyle/>
          <a:p>
            <a:fld id="{9E117A95-0485-4A36-8676-A2ECE5478D7F}" type="slidenum">
              <a:rPr lang="en-GB" smtClean="0"/>
              <a:t>1</a:t>
            </a:fld>
            <a:endParaRPr lang="en-GB"/>
          </a:p>
        </p:txBody>
      </p:sp>
    </p:spTree>
    <p:extLst>
      <p:ext uri="{BB962C8B-B14F-4D97-AF65-F5344CB8AC3E}">
        <p14:creationId xmlns:p14="http://schemas.microsoft.com/office/powerpoint/2010/main" val="98848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will appear in sections when played as a slide show</a:t>
            </a:r>
          </a:p>
          <a:p>
            <a:r>
              <a:rPr lang="en-GB" dirty="0"/>
              <a:t>Ask people to consider why they think children will not disclose – there can be many reasons, but the 5 speech bubbles that will appear with each additional click show some of the most common reasons children do not disclose neglect </a:t>
            </a:r>
          </a:p>
        </p:txBody>
      </p:sp>
      <p:sp>
        <p:nvSpPr>
          <p:cNvPr id="4" name="Slide Number Placeholder 3"/>
          <p:cNvSpPr>
            <a:spLocks noGrp="1"/>
          </p:cNvSpPr>
          <p:nvPr>
            <p:ph type="sldNum" sz="quarter" idx="5"/>
          </p:nvPr>
        </p:nvSpPr>
        <p:spPr/>
        <p:txBody>
          <a:bodyPr/>
          <a:lstStyle/>
          <a:p>
            <a:fld id="{9E117A95-0485-4A36-8676-A2ECE5478D7F}" type="slidenum">
              <a:rPr lang="en-GB" smtClean="0"/>
              <a:t>10</a:t>
            </a:fld>
            <a:endParaRPr lang="en-GB"/>
          </a:p>
        </p:txBody>
      </p:sp>
    </p:spTree>
    <p:extLst>
      <p:ext uri="{BB962C8B-B14F-4D97-AF65-F5344CB8AC3E}">
        <p14:creationId xmlns:p14="http://schemas.microsoft.com/office/powerpoint/2010/main" val="1555184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The term ‘voice of the child’ automatically suggests that consideration is given to the words spoken by a child and listened to by the professional and volunteers, </a:t>
            </a:r>
            <a:r>
              <a:rPr lang="en-GB" sz="1800" dirty="0">
                <a:effectLst/>
                <a:latin typeface="Arial" panose="020B0604020202020204" pitchFamily="34" charset="0"/>
                <a:ea typeface="Calibri" panose="020F0502020204030204" pitchFamily="34" charset="0"/>
                <a:cs typeface="Times New Roman" panose="02020603050405020304" pitchFamily="18" charset="0"/>
              </a:rPr>
              <a:t>but really it means much more than this. It means an active process of receiving, interpreting and responding to communications that include all the senses and emotions and is not limited just to the spoken word.</a:t>
            </a:r>
            <a:r>
              <a:rPr lang="en-GB" sz="18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rPr>
              <a:t>It is therefore important, as many children will not disclose neglect to give consideration to the child’s age and development stage, first language, disability, ethnicity and culture, education, class etc. to really understand and analyse the behaviours, expressions and emotions of the child and the people around them. There is a guide that may help think more about this at </a:t>
            </a:r>
            <a:r>
              <a:rPr lang="en-GB" sz="2800" dirty="0"/>
              <a:t>https://www.safeguardingsolihull.org.uk/lscp/wp-content/uploads/sites/3/2024/02/VoC-new-logo.pdf</a:t>
            </a:r>
            <a:endParaRPr lang="en-GB" sz="18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t>In 2021 around 11% of children in the UK were recorded as having a disability.- </a:t>
            </a:r>
            <a:r>
              <a:rPr lang="en-GB" sz="2800" dirty="0"/>
              <a:t>Children with a disability are at increased risk of abuse, particularly those who have difficulty in communicating needs and trauma. When parents/carers and professionals are focused on meeting the needs of children with disabilities or complex health needs may neglect the needs of their siblings, so it is important that each child in a family is considered individually.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The Child Safeguarding Practice Review Panel Annual Report 2022-23 recognised </a:t>
            </a:r>
            <a:r>
              <a:rPr lang="en-GB" sz="4000" dirty="0"/>
              <a:t>In comparison to the 2021 census figures for 0 to 17-year-olds, children from mixed/multiple ethnic groups and Black/African/Caribbean/Black British ethnicities were overrepresented in the rapid reviews (carried out when a child is seriously injured or dies). Conversely children from Asian/Asian British ethnicities or other ethnic groups were underrepresented in the rapid reviews. They suggest those working with children and families should always ask: </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How the race, culture, faith, and ethnicity of the child and/or family are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t>How any disability, physical or mental health issues, and any identity issues in the child and/or family impact on the child’s lived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30303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117A95-0485-4A36-8676-A2ECE5478D7F}" type="slidenum">
              <a:rPr lang="en-GB" smtClean="0"/>
              <a:t>11</a:t>
            </a:fld>
            <a:endParaRPr lang="en-GB"/>
          </a:p>
        </p:txBody>
      </p:sp>
    </p:spTree>
    <p:extLst>
      <p:ext uri="{BB962C8B-B14F-4D97-AF65-F5344CB8AC3E}">
        <p14:creationId xmlns:p14="http://schemas.microsoft.com/office/powerpoint/2010/main" val="347798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organisation should have a designated lead for safeguarding; this person should have up to date safeguarding training and be aware of local safeguarding procedures. </a:t>
            </a:r>
          </a:p>
          <a:p>
            <a:r>
              <a:rPr lang="en-GB" dirty="0"/>
              <a:t>A chronology is a record in date order of all the significant events and key decisions made that prompt changes in a child or young person’s life. Many people will have chronological recording systems, where every contact or concern they have for  a child is recorded, but a specific chronology will pick out the key events and decision making from these and help to reflect, make sense and notice any patterns happening in the child's life. </a:t>
            </a:r>
          </a:p>
          <a:p>
            <a:r>
              <a:rPr lang="en-GB" dirty="0"/>
              <a:t>The right help right time right response guidance is available at https://westmidlands.procedures.org.uk/local-content/2gjN/localised-content-thresholds-guidance/?b=Solihull%20%20%20%20%20%20%20%20%20%20Manage%20Cookie%20Consent%20%20We%20use%20some%20necessary%20cookies%20to%20make%20this%20website%20work.We%27d%20like%20to%20set%20additional%20cookies%20to%20understand%20how%20you%20use%20the%20site,%20remember%20your%20settings%20and%20improve%20the%20website.See%20our%20full%20cookie%20policy%20for%20more%20information%20which%20includes%20a%20list%20of%20all%20of%20the%20cookies%20we%20use.%20%20%20%20%20%20Accept%20additional%20cookies%20%20%20%20Reject%20additional%20cookies%20%20%20%20%20%20%20%20Cookie%20Policy%20%20%20%20Manage%20Consent </a:t>
            </a:r>
          </a:p>
        </p:txBody>
      </p:sp>
      <p:sp>
        <p:nvSpPr>
          <p:cNvPr id="4" name="Slide Number Placeholder 3"/>
          <p:cNvSpPr>
            <a:spLocks noGrp="1"/>
          </p:cNvSpPr>
          <p:nvPr>
            <p:ph type="sldNum" sz="quarter" idx="5"/>
          </p:nvPr>
        </p:nvSpPr>
        <p:spPr/>
        <p:txBody>
          <a:bodyPr/>
          <a:lstStyle/>
          <a:p>
            <a:fld id="{9E117A95-0485-4A36-8676-A2ECE5478D7F}" type="slidenum">
              <a:rPr lang="en-GB" smtClean="0"/>
              <a:t>12</a:t>
            </a:fld>
            <a:endParaRPr lang="en-GB"/>
          </a:p>
        </p:txBody>
      </p:sp>
    </p:spTree>
    <p:extLst>
      <p:ext uri="{BB962C8B-B14F-4D97-AF65-F5344CB8AC3E}">
        <p14:creationId xmlns:p14="http://schemas.microsoft.com/office/powerpoint/2010/main" val="1615135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scan the QR code or use the link https://forms.office.com/e/48b9AgEFHD?origin=lprLink to complete a post </a:t>
            </a:r>
            <a:r>
              <a:rPr lang="en-GB"/>
              <a:t>course evaluation </a:t>
            </a:r>
            <a:endParaRPr lang="en-GB" dirty="0"/>
          </a:p>
        </p:txBody>
      </p:sp>
      <p:sp>
        <p:nvSpPr>
          <p:cNvPr id="4" name="Slide Number Placeholder 3"/>
          <p:cNvSpPr>
            <a:spLocks noGrp="1"/>
          </p:cNvSpPr>
          <p:nvPr>
            <p:ph type="sldNum" sz="quarter" idx="5"/>
          </p:nvPr>
        </p:nvSpPr>
        <p:spPr/>
        <p:txBody>
          <a:bodyPr/>
          <a:lstStyle/>
          <a:p>
            <a:fld id="{9E117A95-0485-4A36-8676-A2ECE5478D7F}" type="slidenum">
              <a:rPr lang="en-GB" smtClean="0"/>
              <a:t>13</a:t>
            </a:fld>
            <a:endParaRPr lang="en-GB"/>
          </a:p>
        </p:txBody>
      </p:sp>
    </p:spTree>
    <p:extLst>
      <p:ext uri="{BB962C8B-B14F-4D97-AF65-F5344CB8AC3E}">
        <p14:creationId xmlns:p14="http://schemas.microsoft.com/office/powerpoint/2010/main" val="347298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Solihull Safeguarding Children Partnership Neglect Strategy overview the full strategy can be </a:t>
            </a:r>
            <a:r>
              <a:rPr lang="en-GB"/>
              <a:t>found at https://www.safeguardingsolihull.org.uk/lscp/multi-agency-procedures-and-practice-guidance/neglect-strategy/ </a:t>
            </a:r>
            <a:endParaRPr lang="en-GB" dirty="0"/>
          </a:p>
        </p:txBody>
      </p:sp>
      <p:sp>
        <p:nvSpPr>
          <p:cNvPr id="4" name="Slide Number Placeholder 3"/>
          <p:cNvSpPr>
            <a:spLocks noGrp="1"/>
          </p:cNvSpPr>
          <p:nvPr>
            <p:ph type="sldNum" sz="quarter" idx="5"/>
          </p:nvPr>
        </p:nvSpPr>
        <p:spPr/>
        <p:txBody>
          <a:bodyPr/>
          <a:lstStyle/>
          <a:p>
            <a:fld id="{9E117A95-0485-4A36-8676-A2ECE5478D7F}" type="slidenum">
              <a:rPr lang="en-GB" smtClean="0"/>
              <a:t>14</a:t>
            </a:fld>
            <a:endParaRPr lang="en-GB"/>
          </a:p>
        </p:txBody>
      </p:sp>
    </p:spTree>
    <p:extLst>
      <p:ext uri="{BB962C8B-B14F-4D97-AF65-F5344CB8AC3E}">
        <p14:creationId xmlns:p14="http://schemas.microsoft.com/office/powerpoint/2010/main" val="9940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definition is the official Government definition of neglect and is important as it supports a consistent understanding of neglect </a:t>
            </a:r>
          </a:p>
          <a:p>
            <a:r>
              <a:rPr lang="en-GB" dirty="0"/>
              <a:t>However the definition can only be useful if there is a clear and shared understanding of neglect – and its impact upon a child’s health and development</a:t>
            </a:r>
          </a:p>
        </p:txBody>
      </p:sp>
      <p:sp>
        <p:nvSpPr>
          <p:cNvPr id="4" name="Slide Number Placeholder 3"/>
          <p:cNvSpPr>
            <a:spLocks noGrp="1"/>
          </p:cNvSpPr>
          <p:nvPr>
            <p:ph type="sldNum" sz="quarter" idx="5"/>
          </p:nvPr>
        </p:nvSpPr>
        <p:spPr/>
        <p:txBody>
          <a:bodyPr/>
          <a:lstStyle/>
          <a:p>
            <a:fld id="{9E117A95-0485-4A36-8676-A2ECE5478D7F}" type="slidenum">
              <a:rPr lang="en-GB" smtClean="0"/>
              <a:t>2</a:t>
            </a:fld>
            <a:endParaRPr lang="en-GB"/>
          </a:p>
        </p:txBody>
      </p:sp>
    </p:spTree>
    <p:extLst>
      <p:ext uri="{BB962C8B-B14F-4D97-AF65-F5344CB8AC3E}">
        <p14:creationId xmlns:p14="http://schemas.microsoft.com/office/powerpoint/2010/main" val="100268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 point will appear in sections when played as a slide show. </a:t>
            </a:r>
          </a:p>
          <a:p>
            <a:r>
              <a:rPr lang="en-GB" dirty="0"/>
              <a:t>Ask the question What is Child Neglect? ; ask trainees having seen the government definition of neglect, what do they think it means for a child, give time to discuss in pairs or small group, take feedback. </a:t>
            </a:r>
          </a:p>
          <a:p>
            <a:r>
              <a:rPr lang="en-GB" dirty="0"/>
              <a:t>The next click will display Child neglect is when the basic needs of a child are not being met. It is useful to discuss what is a ‘need’ or ‘want’ a child may say they need a play station for example, but that would be an example of what they want rather than what they need. </a:t>
            </a:r>
          </a:p>
          <a:p>
            <a:r>
              <a:rPr lang="en-GB" dirty="0"/>
              <a:t>The click will display a diagram of Maslow’s hierarchy of needs; this helps us to see what a child needs to reach their full potential- self actualisation, the desire to accomplish everything that you can and become everything you are capable of. </a:t>
            </a:r>
          </a:p>
          <a:p>
            <a:r>
              <a:rPr lang="en-GB" dirty="0"/>
              <a:t>Maslow presents the needs in a hierarchy, as he argues that the most basic need is for physical survival, and this will be the first thing that motivates behaviours. Once an individual's physiological needs are satisfied there is a need for security and safety. Safety can be fulfilled by the family and society, e.g. schools, medical care, police etc. and includes things like emotional security, financial security (employment or social welfare), law and order, freedom from fear, social stability, health &amp; wellbeing, safety against accidental injury. Levels beyond this are social and involve feelings and belongingness. He suggests that love and belongingness including friendship, trust, acceptance, receiving and giving affection and love are especially strong in childhood and can override the need for safety. Esteem can be for an individual to have self-esteem; dignity, achievement, mastery, independence and the typical human desire to be accepted and valued by others. </a:t>
            </a:r>
          </a:p>
          <a:p>
            <a:r>
              <a:rPr lang="en-GB" b="0" i="0" dirty="0">
                <a:solidFill>
                  <a:srgbClr val="282828"/>
                </a:solidFill>
                <a:effectLst/>
                <a:latin typeface="Georgia" panose="02040502050405020303" pitchFamily="18" charset="0"/>
              </a:rPr>
              <a:t>The order of these levels is not completely fixed. For some, esteem outweighs love, while others may self-actualize despite poverty and of course these needs are interconnected; individuals can feel various needs at the same time, so this structure is not always as rigid as the diagram implies.  </a:t>
            </a:r>
          </a:p>
          <a:p>
            <a:r>
              <a:rPr lang="en-GB" b="0" i="0" dirty="0">
                <a:solidFill>
                  <a:srgbClr val="282828"/>
                </a:solidFill>
                <a:effectLst/>
                <a:latin typeface="Georgia" panose="02040502050405020303" pitchFamily="18" charset="0"/>
              </a:rPr>
              <a:t>In the UK the law requires that someone with parental or carer responsibility meets these needs for their child, so child neglect happens when some or all of these needs are not being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282828"/>
                </a:solidFill>
                <a:effectLst/>
                <a:latin typeface="Georgia" panose="02040502050405020303" pitchFamily="18" charset="0"/>
              </a:rPr>
              <a:t>Acts of omission and acts of commission: </a:t>
            </a:r>
            <a:r>
              <a:rPr lang="en-GB" sz="1800" dirty="0">
                <a:effectLst/>
                <a:latin typeface="Segoe UI" panose="020B0502040204020203" pitchFamily="34" charset="0"/>
                <a:ea typeface="Calibri" panose="020F0502020204030204" pitchFamily="34" charset="0"/>
              </a:rPr>
              <a:t>It is not always easy to identify why a child’s needs are not being met sometimes this can be because of acts of omission (someone forgetting to do something) and acts of commission (someone intentionally doings something neglectful) and both can occur simultaneously.  For example, a parent leaving a child in the supervision of an unsuitable person involves both an omission </a:t>
            </a:r>
            <a:r>
              <a:rPr lang="en-GB" sz="1800" dirty="0">
                <a:effectLst/>
                <a:latin typeface="Segoe UI" panose="020B0502040204020203" pitchFamily="34" charset="0"/>
                <a:ea typeface="SimSun" panose="02010600030101010101" pitchFamily="2" charset="-122"/>
              </a:rPr>
              <a:t>to provide appropriate supervision and commission in leaving the child with someone unsuitable.  </a:t>
            </a:r>
            <a:r>
              <a:rPr lang="en-GB" sz="1800" b="1" dirty="0">
                <a:effectLst/>
                <a:latin typeface="Segoe UI" panose="020B0502040204020203" pitchFamily="34" charset="0"/>
                <a:ea typeface="SimSun" panose="02010600030101010101" pitchFamily="2" charset="-122"/>
              </a:rPr>
              <a:t>The issue for those identifying neglect is less about understanding intent and more about recognising the child’s needs are not being met as this is what needs to be addressed at the earliest opportunity</a:t>
            </a:r>
            <a:r>
              <a:rPr lang="en-GB" sz="1800" b="0" dirty="0">
                <a:effectLst/>
                <a:latin typeface="Segoe UI" panose="020B0502040204020203" pitchFamily="34" charset="0"/>
                <a:ea typeface="SimSun" panose="02010600030101010101" pitchFamily="2" charset="-122"/>
              </a:rPr>
              <a:t>. </a:t>
            </a:r>
            <a:endParaRPr lang="en-GB" b="1" dirty="0"/>
          </a:p>
        </p:txBody>
      </p:sp>
      <p:sp>
        <p:nvSpPr>
          <p:cNvPr id="4" name="Slide Number Placeholder 3"/>
          <p:cNvSpPr>
            <a:spLocks noGrp="1"/>
          </p:cNvSpPr>
          <p:nvPr>
            <p:ph type="sldNum" sz="quarter" idx="5"/>
          </p:nvPr>
        </p:nvSpPr>
        <p:spPr/>
        <p:txBody>
          <a:bodyPr/>
          <a:lstStyle/>
          <a:p>
            <a:fld id="{9E117A95-0485-4A36-8676-A2ECE5478D7F}" type="slidenum">
              <a:rPr lang="en-GB" smtClean="0"/>
              <a:t>3</a:t>
            </a:fld>
            <a:endParaRPr lang="en-GB"/>
          </a:p>
        </p:txBody>
      </p:sp>
    </p:spTree>
    <p:extLst>
      <p:ext uri="{BB962C8B-B14F-4D97-AF65-F5344CB8AC3E}">
        <p14:creationId xmlns:p14="http://schemas.microsoft.com/office/powerpoint/2010/main" val="287701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ea typeface="Times New Roman" panose="02020603050405020304" pitchFamily="18" charset="0"/>
              </a:rPr>
              <a:t>Jan Howarth (2007) identified six types of neglect and this breakdown is helpful for practitioners to begin considering where the child’s needs may be being neglected.  </a:t>
            </a:r>
          </a:p>
          <a:p>
            <a:r>
              <a:rPr lang="en-GB" sz="1800" dirty="0">
                <a:effectLst/>
                <a:latin typeface="Segoe UI" panose="020B0502040204020203" pitchFamily="34" charset="0"/>
              </a:rPr>
              <a:t>Ask people to think about what signs and indicators they might see for each one of these: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B7F0A"/>
                </a:solidFill>
                <a:effectLst/>
                <a:latin typeface="Segoe UI" panose="020B0502040204020203" pitchFamily="34" charset="0"/>
                <a:ea typeface="Times New Roman" panose="02020603050405020304" pitchFamily="18" charset="0"/>
              </a:rPr>
              <a:t>Medical </a:t>
            </a:r>
            <a:r>
              <a:rPr lang="en-GB" sz="1800" dirty="0">
                <a:solidFill>
                  <a:srgbClr val="4B7F0A"/>
                </a:solidFill>
                <a:effectLst/>
                <a:latin typeface="Segoe UI" panose="020B0502040204020203" pitchFamily="34" charset="0"/>
                <a:ea typeface="Times New Roman" panose="02020603050405020304" pitchFamily="18" charset="0"/>
              </a:rPr>
              <a:t>– minimising or denying illness or health needs of children; failure to seek medical attention or administer treatments.:</a:t>
            </a:r>
          </a:p>
          <a:p>
            <a:pPr>
              <a:lnSpc>
                <a:spcPct val="107000"/>
              </a:lnSpc>
              <a:spcAft>
                <a:spcPts val="800"/>
              </a:spcAft>
            </a:pPr>
            <a:r>
              <a:rPr lang="en-GB"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Signs or indicators: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Poor dental hygiene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Pts val="1000"/>
              <a:buFont typeface="Symbol" panose="05050102010706020507" pitchFamily="18" charset="2"/>
              <a:buChar char=""/>
              <a:tabLst>
                <a:tab pos="457200" algn="l"/>
              </a:tabLst>
              <a:defRPr/>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Dental decay </a:t>
            </a:r>
            <a:r>
              <a:rPr lang="en-GB" sz="1800" dirty="0">
                <a:solidFill>
                  <a:srgbClr val="4B7F0A"/>
                </a:solidFill>
                <a:effectLst/>
                <a:latin typeface="Segoe UI" panose="020B0502040204020203" pitchFamily="34" charset="0"/>
                <a:ea typeface="Times New Roman" panose="02020603050405020304" pitchFamily="18" charset="0"/>
              </a:rPr>
              <a:t>(Did you know that for the past 3 years the leading cause of children being admitted to hospital has been dental decay; this can be linked to poor diet- nutritional neglect- but also children are not always taught how to clean their teeth or provided with a toothbrush or taken to see a dentist. Solihull dental services advise that every child can have access to an NHS dentist.)</a:t>
            </a: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Recurring illnesses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Frequent and untreated nappy rash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Faltering Growth</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Medication not being provided for the child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Not being brought to appointments or seeking medical treatment in a timely manner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Recurring rashes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Non-registration with a GP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Malnutrition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Untreated headlice/flea bites/ring worm/scabies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Mother not accessing antenatal care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Late booking at midwifery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Mother misusing drugs/alcohol/smoking during pregnancy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Parental self-neglect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effectLst/>
                <a:latin typeface="Times New Roman" panose="02020603050405020304" pitchFamily="18" charset="0"/>
                <a:ea typeface="Times New Roman" panose="02020603050405020304" pitchFamily="18" charset="0"/>
                <a:cs typeface="Times New Roman" panose="02020603050405020304" pitchFamily="18" charset="0"/>
              </a:rPr>
              <a:t>Death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4B7F0A"/>
              </a:solidFill>
              <a:effectLst/>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B7F0A"/>
                </a:solidFill>
                <a:effectLst/>
                <a:latin typeface="Segoe UI" panose="020B0502040204020203" pitchFamily="34" charset="0"/>
                <a:ea typeface="Times New Roman" panose="02020603050405020304" pitchFamily="18" charset="0"/>
              </a:rPr>
              <a:t>Nutritional </a:t>
            </a:r>
            <a:r>
              <a:rPr lang="en-GB" sz="1800" dirty="0">
                <a:solidFill>
                  <a:srgbClr val="4B7F0A"/>
                </a:solidFill>
                <a:effectLst/>
                <a:latin typeface="Segoe UI" panose="020B0502040204020203" pitchFamily="34" charset="0"/>
                <a:ea typeface="Times New Roman" panose="02020603050405020304" pitchFamily="18" charset="0"/>
              </a:rPr>
              <a:t>– not providing a balanced diet for healthy growth or understanding and providing for specific dietary requirements (allergies, medical needs etc.)</a:t>
            </a:r>
          </a:p>
          <a:p>
            <a:pPr>
              <a:lnSpc>
                <a:spcPct val="107000"/>
              </a:lnSpc>
              <a:spcAft>
                <a:spcPts val="800"/>
              </a:spcAft>
            </a:pPr>
            <a:r>
              <a:rPr lang="en-GB" sz="1800" b="1"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Signs or indicators: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often be hungry </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might steal food due to being hungry</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struggle to concentrate</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be very overweight or obese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be extremely thin</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have obesity related medical issues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Not having a packed lunch, snacks or money to buy food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be tired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have anaemia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not be growing or gaining weight as expected </a:t>
            </a:r>
            <a:endParaRPr lang="en-GB" sz="1800" dirty="0">
              <a:solidFill>
                <a:srgbClr val="4B7F0A"/>
              </a:solidFill>
              <a:effectLst/>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B7F0A"/>
                </a:solidFill>
                <a:effectLst/>
                <a:latin typeface="Segoe UI" panose="020B0502040204020203" pitchFamily="34" charset="0"/>
                <a:ea typeface="Times New Roman" panose="02020603050405020304" pitchFamily="18" charset="0"/>
              </a:rPr>
              <a:t>Emotional </a:t>
            </a:r>
            <a:r>
              <a:rPr lang="en-GB" sz="1800" dirty="0">
                <a:solidFill>
                  <a:srgbClr val="4B7F0A"/>
                </a:solidFill>
                <a:effectLst/>
                <a:latin typeface="Segoe UI" panose="020B0502040204020203" pitchFamily="34" charset="0"/>
                <a:ea typeface="Times New Roman" panose="02020603050405020304" pitchFamily="18" charset="0"/>
              </a:rPr>
              <a:t>– unresponsive to a child’s basic emotional needs; failure to interact or provide affection; failure to develop child’s self-esteem or sense of identity. </a:t>
            </a:r>
          </a:p>
          <a:p>
            <a:pPr>
              <a:lnSpc>
                <a:spcPct val="107000"/>
              </a:lnSpc>
              <a:spcAft>
                <a:spcPts val="800"/>
              </a:spcAft>
            </a:pPr>
            <a:r>
              <a:rPr lang="en-GB" sz="1800" b="1"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Signs or indicators: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Poor development of speech and language skills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Poor development of fine motor skills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Behaviour changes, becoming withdrawn, angry, upset, or self-harming</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Anxiety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Low mood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Not knowing how to play or interact with others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Poor relationships with caregivers, peers, and professionals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Drug/alcohol use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Engaged in potentially harmful behaviours</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Seeking attention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might be obsessive with objects or people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self-harm </a:t>
            </a:r>
            <a:endParaRPr lang="en-GB" sz="1800" dirty="0">
              <a:solidFill>
                <a:srgbClr val="4B7F0A"/>
              </a:solidFill>
              <a:effectLst/>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B7F0A"/>
                </a:solidFill>
                <a:effectLst/>
                <a:latin typeface="Segoe UI" panose="020B0502040204020203" pitchFamily="34" charset="0"/>
                <a:ea typeface="Times New Roman" panose="02020603050405020304" pitchFamily="18" charset="0"/>
              </a:rPr>
              <a:t>Educational </a:t>
            </a:r>
            <a:r>
              <a:rPr lang="en-GB" sz="1800" dirty="0">
                <a:solidFill>
                  <a:srgbClr val="4B7F0A"/>
                </a:solidFill>
                <a:effectLst/>
                <a:latin typeface="Segoe UI" panose="020B0502040204020203" pitchFamily="34" charset="0"/>
                <a:ea typeface="Times New Roman" panose="02020603050405020304" pitchFamily="18" charset="0"/>
              </a:rPr>
              <a:t>– failure to provide a stimulating environment; failure to show interest in education or support learning; failure to respond to any special needs related to learning; failure to comply with statutory requirements regarding registration in education, attendance or home schooling.</a:t>
            </a:r>
          </a:p>
          <a:p>
            <a:pPr>
              <a:lnSpc>
                <a:spcPct val="107000"/>
              </a:lnSpc>
              <a:spcAft>
                <a:spcPts val="800"/>
              </a:spcAft>
            </a:pPr>
            <a:r>
              <a:rPr lang="en-GB" sz="1800" b="1"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Signs or indicators: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Child is not attending school everyday</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Child is often late for school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doesn't have the right equipment for school</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doesn’t access any activities outside of school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Non-attendance at school meetings by caregivers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Non-attendance at parents’ evenings</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No recognition or celebration of child's achievements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Not registering a child to attend a school, with no intent of home schooling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Inappropriate environment and preparation to promote home learning </a:t>
            </a:r>
            <a:endParaRPr lang="en-GB" sz="1800" dirty="0">
              <a:solidFill>
                <a:srgbClr val="4B7F0A"/>
              </a:solidFill>
              <a:effectLst/>
              <a:latin typeface="Segoe UI" panose="020B0502040204020203"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B7F0A"/>
                </a:solidFill>
                <a:effectLst/>
                <a:latin typeface="Segoe UI" panose="020B0502040204020203" pitchFamily="34" charset="0"/>
                <a:ea typeface="Times New Roman" panose="02020603050405020304" pitchFamily="18" charset="0"/>
              </a:rPr>
              <a:t>Physical </a:t>
            </a:r>
            <a:r>
              <a:rPr lang="en-GB" sz="1800" dirty="0">
                <a:solidFill>
                  <a:srgbClr val="4B7F0A"/>
                </a:solidFill>
                <a:effectLst/>
                <a:latin typeface="Segoe UI" panose="020B0502040204020203" pitchFamily="34" charset="0"/>
                <a:ea typeface="Times New Roman" panose="02020603050405020304" pitchFamily="18" charset="0"/>
              </a:rPr>
              <a:t>– failure to provide appropriate clothing, food, cleanliness, living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Signs or indicators:</a:t>
            </a:r>
            <a:endParaRPr lang="en-GB" sz="1800" dirty="0">
              <a:solidFill>
                <a:srgbClr val="4B7F0A"/>
              </a:solidFill>
              <a:effectLst/>
              <a:latin typeface="Segoe UI" panose="020B0502040204020203" pitchFamily="34" charset="0"/>
              <a:ea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struggle to concentrate</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be dirty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child may smell unclean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home might be cold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home might be dirty</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The home might be extremely cluttered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Hoarding</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Clothes may not fit well or be appropriate for the weather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Shoes may not fit well and not be appropriate for the weather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4B7F0A"/>
                </a:solidFill>
                <a:effectLst/>
                <a:latin typeface="Segoe UI" panose="020B0502040204020203" pitchFamily="34" charset="0"/>
                <a:ea typeface="Times New Roman" panose="02020603050405020304" pitchFamily="18" charset="0"/>
              </a:rPr>
              <a:t>Lack of supervision and guidance</a:t>
            </a:r>
            <a:r>
              <a:rPr lang="en-GB" sz="1800" dirty="0">
                <a:solidFill>
                  <a:srgbClr val="4B7F0A"/>
                </a:solidFill>
                <a:effectLst/>
                <a:latin typeface="Segoe UI" panose="020B0502040204020203" pitchFamily="34" charset="0"/>
                <a:ea typeface="Times New Roman" panose="02020603050405020304" pitchFamily="18" charset="0"/>
              </a:rPr>
              <a:t> – failure to provide for a child’s safety, including leaving a child alone; leaving a child with inappropriate carers; failure to provide appropriate boundaries, failure to protect online</a:t>
            </a:r>
          </a:p>
          <a:p>
            <a:pPr>
              <a:lnSpc>
                <a:spcPct val="107000"/>
              </a:lnSpc>
              <a:spcAft>
                <a:spcPts val="800"/>
              </a:spcAft>
            </a:pPr>
            <a:r>
              <a:rPr lang="en-GB" sz="1800" b="1"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Signs or indicators: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Unexplained injuries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Frequent falls</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Drug/alcohol use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Going missing </a:t>
            </a: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Aptos" panose="020B0004020202020204" pitchFamily="34" charset="0"/>
                <a:cs typeface="Times New Roman" panose="02020603050405020304" pitchFamily="18" charset="0"/>
              </a:rPr>
              <a:t>Harm outside of the home, including: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Involvement in Anti-Social Behaviour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Involvement in criminal activity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Inappropriate online activity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Inappropriate relationships with peers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Inappropriate relationships with other adults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Inappropriate sexualised behaviour/language or increased sexual awareness</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Concerns about Criminal or Sexual Exploitation </a:t>
            </a:r>
            <a:endParaRPr lang="en-GB" sz="1800" kern="100" dirty="0">
              <a:solidFill>
                <a:srgbClr val="333333"/>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Death </a:t>
            </a:r>
            <a:endParaRPr lang="en-GB" sz="1800" dirty="0">
              <a:effectLst/>
              <a:latin typeface="Times New Roman" panose="02020603050405020304" pitchFamily="18" charset="0"/>
              <a:ea typeface="SimSun" panose="02010600030101010101" pitchFamily="2" charset="-122"/>
            </a:endParaRPr>
          </a:p>
          <a:p>
            <a:r>
              <a:rPr lang="en-GB" sz="1800" dirty="0">
                <a:effectLst/>
                <a:latin typeface="Segoe UI" panose="020B0502040204020203" pitchFamily="34" charset="0"/>
                <a:ea typeface="Times New Roman" panose="02020603050405020304" pitchFamily="18" charset="0"/>
              </a:rPr>
              <a:t>The NSPCC break these into 4 areas, as demonstrated by the colours shown; </a:t>
            </a:r>
          </a:p>
          <a:p>
            <a:r>
              <a:rPr lang="en-GB" sz="1800" dirty="0">
                <a:effectLst/>
                <a:latin typeface="Segoe UI" panose="020B0502040204020203" pitchFamily="34" charset="0"/>
                <a:ea typeface="Times New Roman" panose="02020603050405020304" pitchFamily="18" charset="0"/>
              </a:rPr>
              <a:t>Blue being Physical needs and includes Medical and Nutritional, </a:t>
            </a:r>
          </a:p>
          <a:p>
            <a:r>
              <a:rPr lang="en-GB" sz="1800" dirty="0">
                <a:effectLst/>
                <a:latin typeface="Segoe UI" panose="020B0502040204020203" pitchFamily="34" charset="0"/>
                <a:ea typeface="Times New Roman" panose="02020603050405020304" pitchFamily="18" charset="0"/>
              </a:rPr>
              <a:t>Purple being safety needs, </a:t>
            </a:r>
          </a:p>
          <a:p>
            <a:r>
              <a:rPr lang="en-GB" sz="1800" dirty="0">
                <a:effectLst/>
                <a:latin typeface="Segoe UI" panose="020B0502040204020203" pitchFamily="34" charset="0"/>
                <a:ea typeface="Times New Roman" panose="02020603050405020304" pitchFamily="18" charset="0"/>
              </a:rPr>
              <a:t>Pink Emotional care &amp;</a:t>
            </a:r>
          </a:p>
          <a:p>
            <a:r>
              <a:rPr lang="en-GB" sz="1800" dirty="0">
                <a:effectLst/>
                <a:latin typeface="Segoe UI" panose="020B0502040204020203" pitchFamily="34" charset="0"/>
                <a:ea typeface="Times New Roman" panose="02020603050405020304" pitchFamily="18" charset="0"/>
              </a:rPr>
              <a:t>Yellow development needs </a:t>
            </a:r>
            <a:endParaRPr lang="en-GB" sz="18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ea typeface="SimSun" panose="02010600030101010101" pitchFamily="2" charset="-122"/>
              </a:rPr>
              <a:t>Children can show signs of neglect in a variety of ways – dependent on their age, the severity, frequency and duration of the harm, their resilience, the availability of alternative sources of care and support.  Children may exhibit many, some or no indicators of neglect, so those who are able to build professional relationships and trust and be curious about what life is like for the child are more likely to recognise when their needs are being neglected.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panose="020B0502040204020203" pitchFamily="34" charset="0"/>
                <a:ea typeface="SimSun" panose="02010600030101010101" pitchFamily="2" charset="-122"/>
              </a:rPr>
              <a:t>Provide a copy of the SSCP screening tool designed to help professionals to recognise when a child's needs are not being met and prompt a response as early as possible. The screening tool can be downloaded from: https://westmidlands.procedures.org.uk/local-content/xkjN/localised-content-neglect-tools-and-pathways/?b=Solihull%20%20%20%20%20%20%20%20%20%20Manage%20Cookie%20Consent%20%20We%20use%20some%20necessary%20cookies%20to%20make%20this%20website%20work.We%27d%20like%20to%20set%20additional%20cookies%20to%20understand%20how%20you%20use%20the%20site,%20remember%20your%20settings%20and%20improve%20the%20website.See%20our%20full%20cookie%20policy%20for%20more%20information%20which%20includes%20a%20list%20of%20all%20of%20the%20cookies%20we%20use.%20%20%20%20%20%20Accept%20additional%20cookies%20%20%20%20Reject%20additional%20cookies%20%20%20%20%20%20%20%20Cookie%20Policy%20%20%20%20Manage%20Consent  </a:t>
            </a:r>
            <a:endParaRPr lang="en-GB" sz="1800" dirty="0">
              <a:effectLst/>
              <a:latin typeface="Times New Roman" panose="02020603050405020304" pitchFamily="18" charset="0"/>
              <a:ea typeface="SimSun" panose="02010600030101010101" pitchFamily="2" charset="-122"/>
            </a:endParaRPr>
          </a:p>
          <a:p>
            <a:endParaRPr lang="en-GB" dirty="0"/>
          </a:p>
        </p:txBody>
      </p:sp>
      <p:sp>
        <p:nvSpPr>
          <p:cNvPr id="4" name="Slide Number Placeholder 3"/>
          <p:cNvSpPr>
            <a:spLocks noGrp="1"/>
          </p:cNvSpPr>
          <p:nvPr>
            <p:ph type="sldNum" sz="quarter" idx="5"/>
          </p:nvPr>
        </p:nvSpPr>
        <p:spPr/>
        <p:txBody>
          <a:bodyPr/>
          <a:lstStyle/>
          <a:p>
            <a:fld id="{9E117A95-0485-4A36-8676-A2ECE5478D7F}" type="slidenum">
              <a:rPr lang="en-GB" smtClean="0"/>
              <a:t>4</a:t>
            </a:fld>
            <a:endParaRPr lang="en-GB"/>
          </a:p>
        </p:txBody>
      </p:sp>
    </p:spTree>
    <p:extLst>
      <p:ext uri="{BB962C8B-B14F-4D97-AF65-F5344CB8AC3E}">
        <p14:creationId xmlns:p14="http://schemas.microsoft.com/office/powerpoint/2010/main" val="342818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recognise that a child can have their needs neglected at any age, some children will experience neglect from the time they are conceived, and unfortunately this can go unnoticed. Other children will experience neglect at times of a major life event; this could be through bereavement, parental separation, change in family make up; new/changing  parental factors; e.g. increased substance misuse, declining mental health difficulties, new partner, domestic abuse, new job etc. that take the focus away from the child’s needs. Some children may be neglected by one parent, some by all parents, some will have their needs met by extended family members rather than parents. Some children will have more resilience to cope, others will not, so it is impossible to say exactly what the impact of neglect will be at any stage for any individual. This table is therefore completed from information know about different age ranges in research and evaluations when needs are neglected but may not apply to every individual.</a:t>
            </a:r>
          </a:p>
          <a:p>
            <a:pPr algn="l"/>
            <a:r>
              <a:rPr lang="en-GB" sz="1800" b="1" i="0" u="none" strike="noStrike" baseline="0" dirty="0">
                <a:solidFill>
                  <a:srgbClr val="000000"/>
                </a:solidFill>
                <a:latin typeface="Arial" panose="020B0604020202020204" pitchFamily="34" charset="0"/>
              </a:rPr>
              <a:t>0-2 </a:t>
            </a:r>
            <a:r>
              <a:rPr lang="en-GB" sz="1800" b="0" i="0" u="none" strike="noStrike" baseline="0" dirty="0">
                <a:solidFill>
                  <a:srgbClr val="000000"/>
                </a:solidFill>
                <a:latin typeface="Arial" panose="020B0604020202020204" pitchFamily="34" charset="0"/>
              </a:rPr>
              <a:t>Under 16C(1) of the Children Act 2004 (as amended by the Children and Social Work Act 2017), a local authority in England must notify the Child Safeguarding Practice Review Panel if it knows or suspects that a child has been abused or neglected and serious harm or death has occurred, each local area then carries out a rapid review. In the 2022/3 analysis of the 393 rapid reviews carried out the largest age group represented were children aged under 1 (36%, n=142). This is consistent with previous years. The term frozen baby is used to describe a baby that has experienced emotional neglect, unavailability and a lack of responsiveness the child may appear to be numb or cut off from what is happening around them; they have learnt that crying doesn’t work because nobody comes.  </a:t>
            </a:r>
          </a:p>
          <a:p>
            <a:pPr algn="l"/>
            <a:r>
              <a:rPr lang="en-GB" sz="1800" b="0" i="0" u="none" strike="noStrike" baseline="0" dirty="0">
                <a:solidFill>
                  <a:srgbClr val="000000"/>
                </a:solidFill>
                <a:latin typeface="Arial" panose="020B0604020202020204" pitchFamily="34" charset="0"/>
              </a:rPr>
              <a:t>While neglect is something that is usually persistent, unfortunately small children can be fatally harmed when a parent/ carer under the influence of alcohol or substances co-sleeps with their child there are campaign materials available to raise awareness of nominating a responsible person to be in charge of the child who will not drink or take substances; https://www.bhamcommunity.nhs.uk/whos-in-charge/</a:t>
            </a:r>
          </a:p>
          <a:p>
            <a:pPr algn="l"/>
            <a:r>
              <a:rPr lang="en-GB" sz="1800" b="1" i="0" u="none" strike="noStrike" baseline="0" dirty="0">
                <a:solidFill>
                  <a:srgbClr val="000000"/>
                </a:solidFill>
                <a:latin typeface="Arial" panose="020B0604020202020204" pitchFamily="34" charset="0"/>
              </a:rPr>
              <a:t>Early Childhood </a:t>
            </a:r>
            <a:r>
              <a:rPr lang="en-GB" sz="1800" b="0" i="0" u="none" strike="noStrike" baseline="0" dirty="0">
                <a:solidFill>
                  <a:srgbClr val="000000"/>
                </a:solidFill>
                <a:latin typeface="Arial" panose="020B0604020202020204" pitchFamily="34" charset="0"/>
              </a:rPr>
              <a:t> In the 2022/3 analysis of the 393 rapid reviews carried out 16% (n=63) of children were aged 1 to 5 years old and 8% (n=31) . This is usually the time where children start to become more familiar with the  world outside their home, perhaps starting nursery or pre-school, their brain is still in rapid development, and as they are observed in learning and nurturing environments, this may provide the initial indications that there is something that needs more exploration and is often the first opportunity to recognise a child's needs are not being met. </a:t>
            </a:r>
          </a:p>
          <a:p>
            <a:pPr algn="l"/>
            <a:r>
              <a:rPr lang="en-GB" sz="1800" b="1" i="0" u="none" strike="noStrike" baseline="0" dirty="0">
                <a:solidFill>
                  <a:srgbClr val="000000"/>
                </a:solidFill>
                <a:latin typeface="Arial" panose="020B0604020202020204" pitchFamily="34" charset="0"/>
              </a:rPr>
              <a:t>School years </a:t>
            </a:r>
            <a:r>
              <a:rPr lang="en-GB" sz="1800" b="0" i="0" u="none" strike="noStrike" baseline="0" dirty="0">
                <a:solidFill>
                  <a:srgbClr val="000000"/>
                </a:solidFill>
                <a:latin typeface="Arial" panose="020B0604020202020204" pitchFamily="34" charset="0"/>
              </a:rPr>
              <a:t>In the 2022/3 analysis of the 393 rapid reviews carried out 8% (n=31) of children were aged 6 to 10 years old and </a:t>
            </a:r>
            <a:r>
              <a:rPr lang="en-GB" sz="1800" b="0" i="0" u="none" strike="noStrike" baseline="0" dirty="0">
                <a:solidFill>
                  <a:srgbClr val="000000"/>
                </a:solidFill>
              </a:rPr>
              <a:t>(21%, n=84)</a:t>
            </a:r>
            <a:r>
              <a:rPr lang="en-GB" sz="1800" b="0" i="0" u="none" strike="noStrike" baseline="0" dirty="0">
                <a:solidFill>
                  <a:srgbClr val="000000"/>
                </a:solidFill>
                <a:latin typeface="Arial" panose="020B0604020202020204" pitchFamily="34" charset="0"/>
              </a:rPr>
              <a:t> were those aged 11 to 15 years</a:t>
            </a:r>
            <a:r>
              <a:rPr lang="en-GB" sz="1800" b="0" i="0" u="none" strike="noStrike" baseline="0" dirty="0">
                <a:solidFill>
                  <a:srgbClr val="000000"/>
                </a:solidFill>
              </a:rPr>
              <a:t>. If earlier neglect is not addressed then at school the child is likely to have increasing difficulties, as the impact of having their needs unmet grows and id likely to have impact on their ability to learn, build and maintain friendships and play. Research </a:t>
            </a:r>
            <a:r>
              <a:rPr lang="en-GB" sz="1800" dirty="0">
                <a:effectLst/>
                <a:latin typeface="Segoe UI" panose="020B0502040204020203" pitchFamily="34" charset="0"/>
                <a:ea typeface="Calibri" panose="020F0502020204030204" pitchFamily="34" charset="0"/>
              </a:rPr>
              <a:t>suggests that if these effects are allowed to accumulate, they can extend into adulthood irrespective of whether the child is removed from the neglectful environment. </a:t>
            </a:r>
          </a:p>
          <a:p>
            <a:pPr>
              <a:lnSpc>
                <a:spcPct val="115000"/>
              </a:lnSpc>
            </a:pPr>
            <a:r>
              <a:rPr lang="en-GB" sz="1800" b="1" i="0" u="none" strike="noStrike" baseline="0" dirty="0">
                <a:solidFill>
                  <a:srgbClr val="000000"/>
                </a:solidFill>
                <a:effectLst/>
                <a:latin typeface="Segoe UI" panose="020B0502040204020203" pitchFamily="34" charset="0"/>
              </a:rPr>
              <a:t>Adolescents </a:t>
            </a:r>
            <a:r>
              <a:rPr lang="en-GB" sz="1800" b="0" i="0" u="none" strike="noStrike" baseline="0" dirty="0">
                <a:solidFill>
                  <a:srgbClr val="000000"/>
                </a:solidFill>
                <a:latin typeface="Arial" panose="020B0604020202020204" pitchFamily="34" charset="0"/>
              </a:rPr>
              <a:t>In the 2022/3 analysis of the 393 rapid reviews carried out 18% (n=72) of children were aged 16 to 17. Adolescence is a term often applied to the stage </a:t>
            </a:r>
            <a:r>
              <a:rPr lang="en-GB" sz="1800" dirty="0">
                <a:effectLst/>
                <a:latin typeface="Segoe UI" panose="020B0502040204020203" pitchFamily="34" charset="0"/>
                <a:ea typeface="Calibri" panose="020F0502020204030204" pitchFamily="34" charset="0"/>
              </a:rPr>
              <a:t>the brain experiences further development, mainly in the frontal lobe.  This part of the brain is responsible for emotional expression, problem solving, decision making and sexual behaviours. This can start as young as 10 and last until someone is 25, so the age range can overlap school years and adulthood. Older children who have lived with a long history of neglect are likely to display all the consequences of their earlier behaviour, and unfortunately professional stat to focus on the behaviours form the child, rather than the possibility they have been and are being caused because their needs have not and are not being met. </a:t>
            </a:r>
            <a:r>
              <a:rPr lang="en-GB" sz="1800" dirty="0">
                <a:effectLst/>
                <a:latin typeface="Segoe UI" panose="020B0502040204020203" pitchFamily="34" charset="0"/>
                <a:ea typeface="Calibri" panose="020F0502020204030204" pitchFamily="34" charset="0"/>
                <a:cs typeface="Times New Roman" panose="02020603050405020304" pitchFamily="18" charset="0"/>
              </a:rPr>
              <a:t>Joint Targeted Area Inspections bring together four inspectorates – Ofsted, Care Quality Commission (CQC), HMI Constabulary and Fire &amp; Rescue Services (HMICFRS) and HMI Probation (HMIP) – to ‘examine how well agencies are working together in a local area to help and protect children a report entitled </a:t>
            </a:r>
            <a:r>
              <a:rPr lang="en-GB" sz="1800" u="sng" dirty="0">
                <a:solidFill>
                  <a:srgbClr val="265BC0"/>
                </a:solidFill>
                <a:effectLst/>
                <a:latin typeface="Segoe UI" panose="020B0502040204020203" pitchFamily="34" charset="0"/>
                <a:ea typeface="Calibri" panose="020F0502020204030204" pitchFamily="34" charset="0"/>
                <a:cs typeface="Times New Roman" panose="02020603050405020304" pitchFamily="18" charset="0"/>
                <a:hlinkClick r:id="rId3"/>
              </a:rPr>
              <a:t>Growing up neglected: a multi-agency response to older children</a:t>
            </a:r>
            <a:r>
              <a:rPr lang="en-GB" sz="1800" dirty="0">
                <a:effectLst/>
                <a:latin typeface="Segoe UI" panose="020B0502040204020203" pitchFamily="34" charset="0"/>
                <a:ea typeface="Calibri" panose="020F0502020204030204" pitchFamily="34" charset="0"/>
                <a:cs typeface="Times New Roman" panose="02020603050405020304" pitchFamily="18" charset="0"/>
              </a:rPr>
              <a:t> reported on ‘the multi-agency response to older children who are living with neglect’ and summarised: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15000"/>
              </a:lnSpc>
            </a:pPr>
            <a:r>
              <a:rPr lang="en-GB" sz="1800" dirty="0">
                <a:effectLst/>
                <a:latin typeface="Segoe UI" panose="020B0502040204020203" pitchFamily="34" charset="0"/>
                <a:ea typeface="Calibri" panose="020F0502020204030204" pitchFamily="34" charset="0"/>
                <a:cs typeface="Times New Roman" panose="02020603050405020304" pitchFamily="18" charset="0"/>
              </a:rPr>
              <a:t>1. Neglect of older children sometimes goes unseen.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15000"/>
              </a:lnSpc>
            </a:pPr>
            <a:r>
              <a:rPr lang="en-GB" sz="1800" dirty="0">
                <a:effectLst/>
                <a:latin typeface="Segoe UI" panose="020B0502040204020203" pitchFamily="34" charset="0"/>
                <a:ea typeface="Calibri" panose="020F0502020204030204" pitchFamily="34" charset="0"/>
                <a:cs typeface="Times New Roman" panose="02020603050405020304" pitchFamily="18" charset="0"/>
              </a:rPr>
              <a:t>2. Work with parents to address the neglect of older children does not always happen.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15000"/>
              </a:lnSpc>
            </a:pPr>
            <a:r>
              <a:rPr lang="en-GB" sz="1800" dirty="0">
                <a:effectLst/>
                <a:latin typeface="Segoe UI" panose="020B0502040204020203" pitchFamily="34" charset="0"/>
                <a:ea typeface="Calibri" panose="020F0502020204030204" pitchFamily="34" charset="0"/>
                <a:cs typeface="Times New Roman" panose="02020603050405020304" pitchFamily="18" charset="0"/>
              </a:rPr>
              <a:t>3. Adult services in most areas are not effective in identifying potential neglect of older children.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15000"/>
              </a:lnSpc>
            </a:pPr>
            <a:r>
              <a:rPr lang="en-GB" sz="1800" dirty="0">
                <a:effectLst/>
                <a:latin typeface="Segoe UI" panose="020B0502040204020203" pitchFamily="34" charset="0"/>
                <a:ea typeface="Calibri" panose="020F0502020204030204" pitchFamily="34" charset="0"/>
                <a:cs typeface="Times New Roman" panose="02020603050405020304" pitchFamily="18" charset="0"/>
              </a:rPr>
              <a:t>4. The behaviour of older children must be understood in the context of trauma.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540385" indent="-180340">
              <a:lnSpc>
                <a:spcPct val="115000"/>
              </a:lnSpc>
            </a:pPr>
            <a:r>
              <a:rPr lang="en-GB" sz="1800" dirty="0">
                <a:effectLst/>
                <a:latin typeface="Segoe UI" panose="020B0502040204020203" pitchFamily="34" charset="0"/>
                <a:ea typeface="Calibri" panose="020F0502020204030204" pitchFamily="34" charset="0"/>
                <a:cs typeface="Times New Roman" panose="02020603050405020304" pitchFamily="18" charset="0"/>
              </a:rPr>
              <a:t>5. Tackling neglect of older children requires a coordinated strategic approach across all agencies.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800" b="0" i="0" u="none" strike="noStrike" baseline="0" dirty="0">
              <a:solidFill>
                <a:srgbClr val="000000"/>
              </a:solidFill>
              <a:latin typeface="Arial" panose="020B0604020202020204" pitchFamily="34" charset="0"/>
            </a:endParaRPr>
          </a:p>
          <a:p>
            <a:pPr algn="l"/>
            <a:endParaRPr lang="en-GB" sz="1800" b="1" i="0" u="none" strike="noStrike" baseline="0" dirty="0">
              <a:solidFill>
                <a:srgbClr val="000000"/>
              </a:solidFill>
            </a:endParaRPr>
          </a:p>
          <a:p>
            <a:pPr algn="l"/>
            <a:endParaRPr lang="en-GB" sz="1800" b="0" i="0" u="none" strike="noStrike" baseline="0" dirty="0">
              <a:solidFill>
                <a:srgbClr val="000000"/>
              </a:solidFill>
              <a:latin typeface="Arial" panose="020B0604020202020204" pitchFamily="34" charset="0"/>
            </a:endParaRPr>
          </a:p>
          <a:p>
            <a:pPr algn="l"/>
            <a:endParaRPr lang="en-GB" sz="1800" b="1" i="0" u="none" strike="noStrike" baseline="0" dirty="0">
              <a:solidFill>
                <a:srgbClr val="000000"/>
              </a:solidFill>
              <a:latin typeface="Arial" panose="020B0604020202020204" pitchFamily="34" charset="0"/>
            </a:endParaRPr>
          </a:p>
          <a:p>
            <a:endParaRPr lang="en-GB" dirty="0"/>
          </a:p>
          <a:p>
            <a:r>
              <a:rPr lang="en-GB" dirty="0"/>
              <a:t> </a:t>
            </a:r>
          </a:p>
        </p:txBody>
      </p:sp>
      <p:sp>
        <p:nvSpPr>
          <p:cNvPr id="4" name="Slide Number Placeholder 3"/>
          <p:cNvSpPr>
            <a:spLocks noGrp="1"/>
          </p:cNvSpPr>
          <p:nvPr>
            <p:ph type="sldNum" sz="quarter" idx="5"/>
          </p:nvPr>
        </p:nvSpPr>
        <p:spPr/>
        <p:txBody>
          <a:bodyPr/>
          <a:lstStyle/>
          <a:p>
            <a:fld id="{9E117A95-0485-4A36-8676-A2ECE5478D7F}" type="slidenum">
              <a:rPr lang="en-GB" smtClean="0"/>
              <a:t>5</a:t>
            </a:fld>
            <a:endParaRPr lang="en-GB"/>
          </a:p>
        </p:txBody>
      </p:sp>
    </p:spTree>
    <p:extLst>
      <p:ext uri="{BB962C8B-B14F-4D97-AF65-F5344CB8AC3E}">
        <p14:creationId xmlns:p14="http://schemas.microsoft.com/office/powerpoint/2010/main" val="359320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and the following slides provide examples of possible impacts of neglect for children and the wider society; they are not exhaustive lists, so trainees may identify other things not included here </a:t>
            </a:r>
          </a:p>
        </p:txBody>
      </p:sp>
      <p:sp>
        <p:nvSpPr>
          <p:cNvPr id="4" name="Slide Number Placeholder 3"/>
          <p:cNvSpPr>
            <a:spLocks noGrp="1"/>
          </p:cNvSpPr>
          <p:nvPr>
            <p:ph type="sldNum" sz="quarter" idx="5"/>
          </p:nvPr>
        </p:nvSpPr>
        <p:spPr/>
        <p:txBody>
          <a:bodyPr/>
          <a:lstStyle/>
          <a:p>
            <a:fld id="{9E117A95-0485-4A36-8676-A2ECE5478D7F}" type="slidenum">
              <a:rPr lang="en-GB" smtClean="0"/>
              <a:t>6</a:t>
            </a:fld>
            <a:endParaRPr lang="en-GB"/>
          </a:p>
        </p:txBody>
      </p:sp>
    </p:spTree>
    <p:extLst>
      <p:ext uri="{BB962C8B-B14F-4D97-AF65-F5344CB8AC3E}">
        <p14:creationId xmlns:p14="http://schemas.microsoft.com/office/powerpoint/2010/main" val="800071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and the previous and following slide provide examples of possible impacts of neglect for children and the wider society; they are not exhaustive lists, so trainees may identify other things not included here </a:t>
            </a:r>
          </a:p>
          <a:p>
            <a:r>
              <a:rPr lang="en-GB" dirty="0"/>
              <a:t>The word brains is linked to a video that explains child brain development https://www.youtube.com/watch?v=hMyDFYSkZSU  from the NSPCC </a:t>
            </a:r>
          </a:p>
          <a:p>
            <a:r>
              <a:rPr lang="en-GB" dirty="0"/>
              <a:t>The word trauma is linked to a video exploring the impact of trauma for children  https://www.youtube.com/watch?v=xYBUY1kZpf8 from the UK Trauma Council </a:t>
            </a:r>
          </a:p>
        </p:txBody>
      </p:sp>
      <p:sp>
        <p:nvSpPr>
          <p:cNvPr id="4" name="Slide Number Placeholder 3"/>
          <p:cNvSpPr>
            <a:spLocks noGrp="1"/>
          </p:cNvSpPr>
          <p:nvPr>
            <p:ph type="sldNum" sz="quarter" idx="5"/>
          </p:nvPr>
        </p:nvSpPr>
        <p:spPr/>
        <p:txBody>
          <a:bodyPr/>
          <a:lstStyle/>
          <a:p>
            <a:fld id="{9E117A95-0485-4A36-8676-A2ECE5478D7F}" type="slidenum">
              <a:rPr lang="en-GB" smtClean="0"/>
              <a:t>7</a:t>
            </a:fld>
            <a:endParaRPr lang="en-GB"/>
          </a:p>
        </p:txBody>
      </p:sp>
    </p:spTree>
    <p:extLst>
      <p:ext uri="{BB962C8B-B14F-4D97-AF65-F5344CB8AC3E}">
        <p14:creationId xmlns:p14="http://schemas.microsoft.com/office/powerpoint/2010/main" val="114589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and the previous slides provide examples of possible impacts of neglect for children and the wider society; they are not exhaustive lists, so trainees may identify other things not included here </a:t>
            </a:r>
          </a:p>
          <a:p>
            <a:endParaRPr lang="en-GB" dirty="0"/>
          </a:p>
        </p:txBody>
      </p:sp>
      <p:sp>
        <p:nvSpPr>
          <p:cNvPr id="4" name="Slide Number Placeholder 3"/>
          <p:cNvSpPr>
            <a:spLocks noGrp="1"/>
          </p:cNvSpPr>
          <p:nvPr>
            <p:ph type="sldNum" sz="quarter" idx="5"/>
          </p:nvPr>
        </p:nvSpPr>
        <p:spPr/>
        <p:txBody>
          <a:bodyPr/>
          <a:lstStyle/>
          <a:p>
            <a:fld id="{9E117A95-0485-4A36-8676-A2ECE5478D7F}" type="slidenum">
              <a:rPr lang="en-GB" smtClean="0"/>
              <a:t>8</a:t>
            </a:fld>
            <a:endParaRPr lang="en-GB"/>
          </a:p>
        </p:txBody>
      </p:sp>
    </p:spTree>
    <p:extLst>
      <p:ext uri="{BB962C8B-B14F-4D97-AF65-F5344CB8AC3E}">
        <p14:creationId xmlns:p14="http://schemas.microsoft.com/office/powerpoint/2010/main" val="89456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Neglect has continued to be evident in over half of child safeguarding practice reviews for a number of years now, it is also nationally the most likely reason for a child being subject to a child protection plan. It is because of the impact and prevalence of neglect that it is a priority for the Safeguarding Children Partnership in Solihull.  </a:t>
            </a:r>
          </a:p>
        </p:txBody>
      </p:sp>
      <p:sp>
        <p:nvSpPr>
          <p:cNvPr id="4" name="Slide Number Placeholder 3"/>
          <p:cNvSpPr>
            <a:spLocks noGrp="1"/>
          </p:cNvSpPr>
          <p:nvPr>
            <p:ph type="sldNum" sz="quarter" idx="5"/>
          </p:nvPr>
        </p:nvSpPr>
        <p:spPr/>
        <p:txBody>
          <a:bodyPr/>
          <a:lstStyle/>
          <a:p>
            <a:fld id="{9E117A95-0485-4A36-8676-A2ECE5478D7F}" type="slidenum">
              <a:rPr lang="en-GB" smtClean="0"/>
              <a:t>9</a:t>
            </a:fld>
            <a:endParaRPr lang="en-GB"/>
          </a:p>
        </p:txBody>
      </p:sp>
    </p:spTree>
    <p:extLst>
      <p:ext uri="{BB962C8B-B14F-4D97-AF65-F5344CB8AC3E}">
        <p14:creationId xmlns:p14="http://schemas.microsoft.com/office/powerpoint/2010/main" val="63424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00A9D-9F7B-2045-3920-FB71713A5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619C0F-E7AD-4F90-08D6-A530F3231A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6BB202-0FE5-33DA-F732-AC7FD2444466}"/>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5" name="Footer Placeholder 4">
            <a:extLst>
              <a:ext uri="{FF2B5EF4-FFF2-40B4-BE49-F238E27FC236}">
                <a16:creationId xmlns:a16="http://schemas.microsoft.com/office/drawing/2014/main" id="{CB18E04D-39C9-296E-DFF0-0B7DE46198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88D92D-5C73-1E44-2121-02ADC701E18F}"/>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3990162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7C2A-0B97-4390-55DB-FB8F2EF900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DD9366-44DF-F861-D220-2319EFB4F2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8A1E-761A-A9F4-83B4-7F67495EDFFD}"/>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5" name="Footer Placeholder 4">
            <a:extLst>
              <a:ext uri="{FF2B5EF4-FFF2-40B4-BE49-F238E27FC236}">
                <a16:creationId xmlns:a16="http://schemas.microsoft.com/office/drawing/2014/main" id="{5C18A190-9238-764C-21C2-50CED065C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189FB-4C92-AA28-15E8-46D4F4A84440}"/>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81322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DF003-D244-B56F-02A0-64CF5AA2A0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6B1921-A2F0-7794-532E-60311A6CE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42117E-F202-D4DA-2F37-EA44AC5D9A30}"/>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5" name="Footer Placeholder 4">
            <a:extLst>
              <a:ext uri="{FF2B5EF4-FFF2-40B4-BE49-F238E27FC236}">
                <a16:creationId xmlns:a16="http://schemas.microsoft.com/office/drawing/2014/main" id="{01BE043C-1A53-7338-DCC8-A28264906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B61119-0870-AD4F-CD45-B6E6B5C5D534}"/>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61614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1D351-20E8-D3EC-1AB3-904D2CDA37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194D6F-9850-EC9A-32C8-436CB268EF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12F22A-4032-8B1D-510F-5B4C396AD229}"/>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5" name="Footer Placeholder 4">
            <a:extLst>
              <a:ext uri="{FF2B5EF4-FFF2-40B4-BE49-F238E27FC236}">
                <a16:creationId xmlns:a16="http://schemas.microsoft.com/office/drawing/2014/main" id="{4EB28037-67C1-7E38-7E3C-79545C15E6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D75674-C825-1754-E82E-BB94A80728CC}"/>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19840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1F5FB-4D51-7357-ABD8-E9DFE2D76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F2D353-EBC8-6C20-6A6C-76B19324BA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4C1798-FC7D-3046-1C6E-17581CFACA8F}"/>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5" name="Footer Placeholder 4">
            <a:extLst>
              <a:ext uri="{FF2B5EF4-FFF2-40B4-BE49-F238E27FC236}">
                <a16:creationId xmlns:a16="http://schemas.microsoft.com/office/drawing/2014/main" id="{3B5929D4-12D0-DA49-A65F-CA8244FB5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133106-F755-D1C1-0B98-DCB694C02B0A}"/>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203058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8B13-24E9-E14F-B7EC-0EDBB8DD4F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1ACF0-47C0-2E59-AE22-9117C79558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884CDEE-61C6-A62D-4151-62C3B7FBBF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567547A-3B4C-B09B-1415-378A564C8EB6}"/>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6" name="Footer Placeholder 5">
            <a:extLst>
              <a:ext uri="{FF2B5EF4-FFF2-40B4-BE49-F238E27FC236}">
                <a16:creationId xmlns:a16="http://schemas.microsoft.com/office/drawing/2014/main" id="{CA8823B3-5C8F-1FDC-901E-E9F75DC34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7406B-4DA1-49AE-C3E1-6DA19FB6CCD1}"/>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337513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DFBE-DE14-1605-F8E3-7518A3C4D5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61343E-7A97-9B8A-9BFC-37B8ECC332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2DEBFA-F817-EA84-7854-17253E2FCE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D09599-0B19-D969-4039-F1394FD6C8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A03F27-38A3-9704-D24E-ECCFAAC7DD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A9FB81-E3FC-85B4-B438-71E61C2AEA31}"/>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8" name="Footer Placeholder 7">
            <a:extLst>
              <a:ext uri="{FF2B5EF4-FFF2-40B4-BE49-F238E27FC236}">
                <a16:creationId xmlns:a16="http://schemas.microsoft.com/office/drawing/2014/main" id="{01E5F7C5-B188-06B3-EEB2-992FF6A89B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5722064-5062-F164-0D05-9432943FC03E}"/>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162714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BA35D-5DBF-A01D-B6B0-68A33BDAF1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9B06DC-3DCA-4788-169F-E8B8C2511EBF}"/>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4" name="Footer Placeholder 3">
            <a:extLst>
              <a:ext uri="{FF2B5EF4-FFF2-40B4-BE49-F238E27FC236}">
                <a16:creationId xmlns:a16="http://schemas.microsoft.com/office/drawing/2014/main" id="{84ED9BC8-D42A-38B4-5D7F-D95BF400D6C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2C23488-D238-F455-C9A1-794F85459C3F}"/>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14629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18850-45FE-6236-BF1F-B65AE56BCFE4}"/>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3" name="Footer Placeholder 2">
            <a:extLst>
              <a:ext uri="{FF2B5EF4-FFF2-40B4-BE49-F238E27FC236}">
                <a16:creationId xmlns:a16="http://schemas.microsoft.com/office/drawing/2014/main" id="{680EA244-D998-8D3F-A80E-334FD7ACEF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25C3EFE-272E-05B5-36E2-B5096C27552A}"/>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108232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9701-F7DA-4101-7DE8-8CC6EFB80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539172-225E-ED07-EB17-DFB6A46A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2ED08E-FC36-1FF2-6458-94DE81E9E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F5B4B-12D6-89E7-2DAE-50DF78C798DB}"/>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6" name="Footer Placeholder 5">
            <a:extLst>
              <a:ext uri="{FF2B5EF4-FFF2-40B4-BE49-F238E27FC236}">
                <a16:creationId xmlns:a16="http://schemas.microsoft.com/office/drawing/2014/main" id="{9BD5CA64-F5C1-F874-0CA4-7E83891F58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E9FB5E-5B15-41B0-3B57-B22358CD7CF8}"/>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333525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2F9A-1955-47FB-C33D-0207CE0E1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67649F-9CE8-07FA-29E4-51F61F3E36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3C86DB-6695-6AA6-4885-07235080D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4E2F1C-AE23-BC51-2125-B0C944CD38D4}"/>
              </a:ext>
            </a:extLst>
          </p:cNvPr>
          <p:cNvSpPr>
            <a:spLocks noGrp="1"/>
          </p:cNvSpPr>
          <p:nvPr>
            <p:ph type="dt" sz="half" idx="10"/>
          </p:nvPr>
        </p:nvSpPr>
        <p:spPr/>
        <p:txBody>
          <a:bodyPr/>
          <a:lstStyle/>
          <a:p>
            <a:fld id="{C7B162B3-4807-4533-9CFE-F0E52FA1B056}" type="datetimeFigureOut">
              <a:rPr lang="en-GB" smtClean="0"/>
              <a:t>09/12/2024</a:t>
            </a:fld>
            <a:endParaRPr lang="en-GB"/>
          </a:p>
        </p:txBody>
      </p:sp>
      <p:sp>
        <p:nvSpPr>
          <p:cNvPr id="6" name="Footer Placeholder 5">
            <a:extLst>
              <a:ext uri="{FF2B5EF4-FFF2-40B4-BE49-F238E27FC236}">
                <a16:creationId xmlns:a16="http://schemas.microsoft.com/office/drawing/2014/main" id="{34D6721C-E2C5-2242-800D-7C4338B8FD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895F4E-3A1C-AC62-E8E2-68D6E90AE484}"/>
              </a:ext>
            </a:extLst>
          </p:cNvPr>
          <p:cNvSpPr>
            <a:spLocks noGrp="1"/>
          </p:cNvSpPr>
          <p:nvPr>
            <p:ph type="sldNum" sz="quarter" idx="12"/>
          </p:nvPr>
        </p:nvSpPr>
        <p:spPr/>
        <p:txBody>
          <a:bodyPr/>
          <a:lstStyle/>
          <a:p>
            <a:fld id="{7C179FE4-3820-400A-8DBA-73348CBCC015}" type="slidenum">
              <a:rPr lang="en-GB" smtClean="0"/>
              <a:t>‹#›</a:t>
            </a:fld>
            <a:endParaRPr lang="en-GB"/>
          </a:p>
        </p:txBody>
      </p:sp>
    </p:spTree>
    <p:extLst>
      <p:ext uri="{BB962C8B-B14F-4D97-AF65-F5344CB8AC3E}">
        <p14:creationId xmlns:p14="http://schemas.microsoft.com/office/powerpoint/2010/main" val="230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E0B19-8DEE-3346-0C54-3E0D29092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4212F2-31E4-E7FE-568A-076C4C9E9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8667FB-BFE8-60CB-43A3-541B44937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B162B3-4807-4533-9CFE-F0E52FA1B056}" type="datetimeFigureOut">
              <a:rPr lang="en-GB" smtClean="0"/>
              <a:t>09/12/2024</a:t>
            </a:fld>
            <a:endParaRPr lang="en-GB"/>
          </a:p>
        </p:txBody>
      </p:sp>
      <p:sp>
        <p:nvSpPr>
          <p:cNvPr id="5" name="Footer Placeholder 4">
            <a:extLst>
              <a:ext uri="{FF2B5EF4-FFF2-40B4-BE49-F238E27FC236}">
                <a16:creationId xmlns:a16="http://schemas.microsoft.com/office/drawing/2014/main" id="{8D0E9361-068F-79F9-B29E-94B84305A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A2A9B41-0181-0C0E-B840-C8A763271E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179FE4-3820-400A-8DBA-73348CBCC015}" type="slidenum">
              <a:rPr lang="en-GB" smtClean="0"/>
              <a:t>‹#›</a:t>
            </a:fld>
            <a:endParaRPr lang="en-GB"/>
          </a:p>
        </p:txBody>
      </p:sp>
    </p:spTree>
    <p:extLst>
      <p:ext uri="{BB962C8B-B14F-4D97-AF65-F5344CB8AC3E}">
        <p14:creationId xmlns:p14="http://schemas.microsoft.com/office/powerpoint/2010/main" val="396028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solgrid.org.uk/eyc/resources/safeguarding-and-welfare/neglect/" TargetMode="External"/><Relationship Id="rId5" Type="http://schemas.openxmlformats.org/officeDocument/2006/relationships/image" Target="../media/image3.tmp"/><Relationship Id="rId4" Type="http://schemas.openxmlformats.org/officeDocument/2006/relationships/image" Target="../media/image2.tm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21.tmp"/></Relationships>
</file>

<file path=ppt/slides/_rels/slide13.xml.rels><?xml version="1.0" encoding="UTF-8" standalone="yes"?>
<Relationships xmlns="http://schemas.openxmlformats.org/package/2006/relationships"><Relationship Id="rId8" Type="http://schemas.openxmlformats.org/officeDocument/2006/relationships/hyperlink" Target="https://www.safeguardingsolihull.org.uk/lscp/wp-content/uploads/sites/3/2023/11/Neglect-Screening-Tool-Guide-v2.pdf" TargetMode="External"/><Relationship Id="rId3" Type="http://schemas.openxmlformats.org/officeDocument/2006/relationships/hyperlink" Target="https://westmidlands.procedures.org.uk/assets/clients/6/Thresholds_Guidance_25Nov22%20(004).pdf" TargetMode="External"/><Relationship Id="rId7" Type="http://schemas.openxmlformats.org/officeDocument/2006/relationships/hyperlink" Target="https://westmidlands.procedures.org.uk/assets/clients/6/Neglect-Screening-tool%20with%20feedback%20link.docx" TargetMode="External"/><Relationship Id="rId12" Type="http://schemas.openxmlformats.org/officeDocument/2006/relationships/image" Target="../media/image22.tm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safeguardingsolihull.org.uk/lscp/wp-content/uploads/sites/3/2023/11/A-guide-to-compiling-chronologies-and-when-to-write-multi-agency-chronologies-v3.pdf" TargetMode="External"/><Relationship Id="rId11" Type="http://schemas.openxmlformats.org/officeDocument/2006/relationships/image" Target="../media/image10.png"/><Relationship Id="rId5" Type="http://schemas.openxmlformats.org/officeDocument/2006/relationships/hyperlink" Target="https://www.safeguardingsolihull.org.uk/lscp/wp-content/uploads/sites/3/2023/11/Multi-agency-Chronology-Solihull_.docx" TargetMode="External"/><Relationship Id="rId10" Type="http://schemas.openxmlformats.org/officeDocument/2006/relationships/hyperlink" Target="https://training.solihulllscp.co.uk/Learning-and-Development.aspx" TargetMode="External"/><Relationship Id="rId4" Type="http://schemas.openxmlformats.org/officeDocument/2006/relationships/hyperlink" Target="https://www.safeguardingsolihull.org.uk/lscp/wp-content/uploads/sites/3/2023/11/SSCP-Neglect-Continuum-of-Tools-v3.pdf" TargetMode="External"/><Relationship Id="rId9" Type="http://schemas.openxmlformats.org/officeDocument/2006/relationships/hyperlink" Target="https://www.safeguardingsolihull.org.uk/lscp/multi-agency-procedures-and-practice-guidance/neglect-strategy/graded-care-profile-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tmp"/><Relationship Id="rId7" Type="http://schemas.openxmlformats.org/officeDocument/2006/relationships/image" Target="../media/image9.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pixabay.com/en/boys-studying-children-student-1844435/"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hyperlink" Target="https://www.youthvoices.live/broken-homes-and-child-developmentbehavior-reflection/" TargetMode="Externa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youtube.com/watch?v=hMyDFYSkZSU" TargetMode="External"/><Relationship Id="rId7" Type="http://schemas.openxmlformats.org/officeDocument/2006/relationships/hyperlink" Target="https://courses.lumenlearning.com/wm-lifespandevelopment/chapter/brain-development-during-adolescence/"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hyperlink" Target="https://www.youtube.com/watch?v=xYBUY1kZpf8" TargetMode="External"/><Relationship Id="rId9" Type="http://schemas.openxmlformats.org/officeDocument/2006/relationships/hyperlink" Target="https://sunflowerstorytime.com/2015/04/28/feelings-fa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pngall.com/community-pn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hyperlink" Target="https://openclipart.org/detail/214724/family"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E39DB6-3941-FEB3-9A81-6CA96F5E19EC}"/>
              </a:ext>
            </a:extLst>
          </p:cNvPr>
          <p:cNvSpPr>
            <a:spLocks noGrp="1"/>
          </p:cNvSpPr>
          <p:nvPr>
            <p:ph type="subTitle" idx="1"/>
          </p:nvPr>
        </p:nvSpPr>
        <p:spPr>
          <a:xfrm>
            <a:off x="7595546" y="2001845"/>
            <a:ext cx="3754005" cy="804326"/>
          </a:xfrm>
        </p:spPr>
        <p:txBody>
          <a:bodyPr/>
          <a:lstStyle/>
          <a:p>
            <a:r>
              <a:rPr lang="en-GB" sz="4400" b="1" dirty="0">
                <a:solidFill>
                  <a:schemeClr val="tx2"/>
                </a:solidFill>
              </a:rPr>
              <a:t>Child Neglect</a:t>
            </a:r>
          </a:p>
          <a:p>
            <a:endParaRPr lang="en-GB" dirty="0"/>
          </a:p>
        </p:txBody>
      </p:sp>
      <p:pic>
        <p:nvPicPr>
          <p:cNvPr id="4" name="Picture 3" descr="Diagram&#10;&#10;Description automatically generated">
            <a:extLst>
              <a:ext uri="{FF2B5EF4-FFF2-40B4-BE49-F238E27FC236}">
                <a16:creationId xmlns:a16="http://schemas.microsoft.com/office/drawing/2014/main" id="{80311C5B-D62F-F1DA-F532-7792DA63F2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394" y="82296"/>
            <a:ext cx="5274310" cy="1762125"/>
          </a:xfrm>
          <a:prstGeom prst="rect">
            <a:avLst/>
          </a:prstGeom>
        </p:spPr>
      </p:pic>
      <p:pic>
        <p:nvPicPr>
          <p:cNvPr id="8" name="Picture 7" descr="A white paper with a person's head on it&#10;&#10;Description automatically generated">
            <a:extLst>
              <a:ext uri="{FF2B5EF4-FFF2-40B4-BE49-F238E27FC236}">
                <a16:creationId xmlns:a16="http://schemas.microsoft.com/office/drawing/2014/main" id="{B70A2F9D-2A92-3EB3-C01C-A73475F28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39" y="374697"/>
            <a:ext cx="5917802" cy="4133850"/>
          </a:xfrm>
          <a:prstGeom prst="rect">
            <a:avLst/>
          </a:prstGeom>
        </p:spPr>
      </p:pic>
      <p:pic>
        <p:nvPicPr>
          <p:cNvPr id="7" name="Picture 6" descr="A qr code on a white square&#10;&#10;Description automatically generated">
            <a:extLst>
              <a:ext uri="{FF2B5EF4-FFF2-40B4-BE49-F238E27FC236}">
                <a16:creationId xmlns:a16="http://schemas.microsoft.com/office/drawing/2014/main" id="{F70B7017-DC95-4241-42B8-9D10503C6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6091" y="2963595"/>
            <a:ext cx="1886213" cy="1905266"/>
          </a:xfrm>
          <a:prstGeom prst="rect">
            <a:avLst/>
          </a:prstGeom>
        </p:spPr>
      </p:pic>
      <p:sp>
        <p:nvSpPr>
          <p:cNvPr id="37" name="TextBox 36">
            <a:extLst>
              <a:ext uri="{FF2B5EF4-FFF2-40B4-BE49-F238E27FC236}">
                <a16:creationId xmlns:a16="http://schemas.microsoft.com/office/drawing/2014/main" id="{F8F3B7AA-BDE7-C3EE-0891-4E239EDC6A36}"/>
              </a:ext>
            </a:extLst>
          </p:cNvPr>
          <p:cNvSpPr txBox="1"/>
          <p:nvPr/>
        </p:nvSpPr>
        <p:spPr>
          <a:xfrm>
            <a:off x="287457" y="5109736"/>
            <a:ext cx="11965007" cy="1846659"/>
          </a:xfrm>
          <a:prstGeom prst="rect">
            <a:avLst/>
          </a:prstGeom>
          <a:noFill/>
        </p:spPr>
        <p:txBody>
          <a:bodyPr wrap="square">
            <a:spAutoFit/>
          </a:bodyPr>
          <a:lstStyle/>
          <a:p>
            <a:r>
              <a:rPr lang="en-GB" sz="2400" dirty="0"/>
              <a:t>Please click here to complete the pre-evaluation form or scan QR code image above. </a:t>
            </a:r>
          </a:p>
          <a:p>
            <a:endParaRPr lang="en-GB" sz="2400" dirty="0"/>
          </a:p>
          <a:p>
            <a:r>
              <a:rPr lang="en-GB" sz="2400" i="1" dirty="0"/>
              <a:t>(Clickable links in this presentation are available on a PDF version of the slides here: </a:t>
            </a:r>
            <a:r>
              <a:rPr lang="en-GB" sz="2400" i="1" dirty="0">
                <a:hlinkClick r:id="rId6"/>
              </a:rPr>
              <a:t>https://www.solgrid.org.uk/eyc/resources/safeguarding-and-welfare/neglect/</a:t>
            </a:r>
            <a:r>
              <a:rPr lang="en-GB" sz="2400" i="1" dirty="0"/>
              <a:t> </a:t>
            </a:r>
          </a:p>
          <a:p>
            <a:r>
              <a:rPr lang="en-GB" dirty="0"/>
              <a:t> </a:t>
            </a:r>
          </a:p>
        </p:txBody>
      </p:sp>
    </p:spTree>
    <p:extLst>
      <p:ext uri="{BB962C8B-B14F-4D97-AF65-F5344CB8AC3E}">
        <p14:creationId xmlns:p14="http://schemas.microsoft.com/office/powerpoint/2010/main" val="2978724813"/>
      </p:ext>
    </p:extLst>
  </p:cSld>
  <p:clrMapOvr>
    <a:masterClrMapping/>
  </p:clrMapOvr>
  <mc:AlternateContent xmlns:mc="http://schemas.openxmlformats.org/markup-compatibility/2006">
    <mc:Choice xmlns:p14="http://schemas.microsoft.com/office/powerpoint/2010/main" Requires="p14">
      <p:transition spd="slow" p14:dur="2000" advTm="15377"/>
    </mc:Choice>
    <mc:Fallback>
      <p:transition spd="slow" advTm="153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4975E-29A7-033D-AB54-3FC0DB3E4325}"/>
              </a:ext>
            </a:extLst>
          </p:cNvPr>
          <p:cNvSpPr>
            <a:spLocks noGrp="1"/>
          </p:cNvSpPr>
          <p:nvPr>
            <p:ph type="title"/>
          </p:nvPr>
        </p:nvSpPr>
        <p:spPr/>
        <p:txBody>
          <a:bodyPr/>
          <a:lstStyle/>
          <a:p>
            <a:r>
              <a:rPr lang="en-GB">
                <a:solidFill>
                  <a:schemeClr val="tx2"/>
                </a:solidFill>
              </a:rPr>
              <a:t>Why children may not disclose Neglect </a:t>
            </a:r>
            <a:endParaRPr lang="en-GB" dirty="0">
              <a:solidFill>
                <a:schemeClr val="tx2"/>
              </a:solidFill>
            </a:endParaRPr>
          </a:p>
        </p:txBody>
      </p:sp>
      <p:sp>
        <p:nvSpPr>
          <p:cNvPr id="4" name="Speech Bubble: Oval 3">
            <a:extLst>
              <a:ext uri="{FF2B5EF4-FFF2-40B4-BE49-F238E27FC236}">
                <a16:creationId xmlns:a16="http://schemas.microsoft.com/office/drawing/2014/main" id="{0D094775-17EC-434E-1757-5BA07D6CD0B4}"/>
              </a:ext>
            </a:extLst>
          </p:cNvPr>
          <p:cNvSpPr/>
          <p:nvPr/>
        </p:nvSpPr>
        <p:spPr>
          <a:xfrm>
            <a:off x="2533649" y="3866719"/>
            <a:ext cx="2819400" cy="2587625"/>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rPr>
              <a:t>“I don’t have the social skills or language to talk to you about my home life”</a:t>
            </a:r>
          </a:p>
          <a:p>
            <a:r>
              <a:rPr lang="en-GB" dirty="0">
                <a:solidFill>
                  <a:schemeClr val="tx2"/>
                </a:solidFill>
              </a:rPr>
              <a:t>“I’m too young to talk”</a:t>
            </a:r>
          </a:p>
        </p:txBody>
      </p:sp>
      <p:pic>
        <p:nvPicPr>
          <p:cNvPr id="11" name="Picture 10" descr="A logo of a person with a white object&#10;&#10;Description automatically generated">
            <a:extLst>
              <a:ext uri="{FF2B5EF4-FFF2-40B4-BE49-F238E27FC236}">
                <a16:creationId xmlns:a16="http://schemas.microsoft.com/office/drawing/2014/main" id="{40529B77-7D89-A622-9330-D0033EC92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1361" y="421676"/>
            <a:ext cx="1818689" cy="606230"/>
          </a:xfrm>
          <a:prstGeom prst="rect">
            <a:avLst/>
          </a:prstGeom>
        </p:spPr>
      </p:pic>
      <p:sp>
        <p:nvSpPr>
          <p:cNvPr id="12" name="Speech Bubble: Oval 11">
            <a:extLst>
              <a:ext uri="{FF2B5EF4-FFF2-40B4-BE49-F238E27FC236}">
                <a16:creationId xmlns:a16="http://schemas.microsoft.com/office/drawing/2014/main" id="{64C81D8A-04A6-D333-E254-A8E5C39340B2}"/>
              </a:ext>
            </a:extLst>
          </p:cNvPr>
          <p:cNvSpPr/>
          <p:nvPr/>
        </p:nvSpPr>
        <p:spPr>
          <a:xfrm>
            <a:off x="8858250" y="1494632"/>
            <a:ext cx="2819400" cy="2587625"/>
          </a:xfrm>
          <a:prstGeom prst="wedgeEllipseCallou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“My parents are always talking to professionals, so nobody really notices or talks to me” </a:t>
            </a:r>
          </a:p>
        </p:txBody>
      </p:sp>
      <p:sp>
        <p:nvSpPr>
          <p:cNvPr id="13" name="Speech Bubble: Oval 12">
            <a:extLst>
              <a:ext uri="{FF2B5EF4-FFF2-40B4-BE49-F238E27FC236}">
                <a16:creationId xmlns:a16="http://schemas.microsoft.com/office/drawing/2014/main" id="{CF929EDE-298E-94FD-C43D-C864AA295196}"/>
              </a:ext>
            </a:extLst>
          </p:cNvPr>
          <p:cNvSpPr/>
          <p:nvPr/>
        </p:nvSpPr>
        <p:spPr>
          <a:xfrm>
            <a:off x="6577013" y="3684587"/>
            <a:ext cx="2819400" cy="2587625"/>
          </a:xfrm>
          <a:prstGeom prst="wedgeEllipseCallout">
            <a:avLst/>
          </a:prstGeom>
          <a:solidFill>
            <a:srgbClr val="FF33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t>“I’m scared I will be taken away from my family if I teel anything &amp; I don’t know what will happen”</a:t>
            </a:r>
          </a:p>
        </p:txBody>
      </p:sp>
      <p:sp>
        <p:nvSpPr>
          <p:cNvPr id="14" name="Speech Bubble: Oval 13">
            <a:extLst>
              <a:ext uri="{FF2B5EF4-FFF2-40B4-BE49-F238E27FC236}">
                <a16:creationId xmlns:a16="http://schemas.microsoft.com/office/drawing/2014/main" id="{865BB9F9-7AA4-7BA6-52BA-D9113CBBB119}"/>
              </a:ext>
            </a:extLst>
          </p:cNvPr>
          <p:cNvSpPr/>
          <p:nvPr/>
        </p:nvSpPr>
        <p:spPr>
          <a:xfrm>
            <a:off x="4381501" y="1377950"/>
            <a:ext cx="2819400" cy="2587625"/>
          </a:xfrm>
          <a:prstGeom prst="wedgeEllipse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rPr>
              <a:t>“I feel embarrassed to talk about my home life because I feel different to my friends”</a:t>
            </a:r>
          </a:p>
        </p:txBody>
      </p:sp>
      <p:sp>
        <p:nvSpPr>
          <p:cNvPr id="15" name="Speech Bubble: Oval 14">
            <a:extLst>
              <a:ext uri="{FF2B5EF4-FFF2-40B4-BE49-F238E27FC236}">
                <a16:creationId xmlns:a16="http://schemas.microsoft.com/office/drawing/2014/main" id="{EADDEBEC-2BFE-9567-93B9-4632EBD7EF39}"/>
              </a:ext>
            </a:extLst>
          </p:cNvPr>
          <p:cNvSpPr/>
          <p:nvPr/>
        </p:nvSpPr>
        <p:spPr>
          <a:xfrm>
            <a:off x="252412" y="1690688"/>
            <a:ext cx="2819400" cy="2587625"/>
          </a:xfrm>
          <a:prstGeom prst="wedgeEllipse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chemeClr val="tx2"/>
                </a:solidFill>
              </a:rPr>
              <a:t>“My life is normal to me, I don’t know any different, so I don’t know if my care is good enough”</a:t>
            </a:r>
          </a:p>
        </p:txBody>
      </p:sp>
    </p:spTree>
    <p:extLst>
      <p:ext uri="{BB962C8B-B14F-4D97-AF65-F5344CB8AC3E}">
        <p14:creationId xmlns:p14="http://schemas.microsoft.com/office/powerpoint/2010/main" val="8492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386F-8B91-4E24-0B84-3860025BCE09}"/>
              </a:ext>
            </a:extLst>
          </p:cNvPr>
          <p:cNvSpPr>
            <a:spLocks noGrp="1"/>
          </p:cNvSpPr>
          <p:nvPr>
            <p:ph type="title"/>
          </p:nvPr>
        </p:nvSpPr>
        <p:spPr/>
        <p:txBody>
          <a:bodyPr/>
          <a:lstStyle/>
          <a:p>
            <a:r>
              <a:rPr lang="en-GB" dirty="0">
                <a:solidFill>
                  <a:schemeClr val="tx2"/>
                </a:solidFill>
              </a:rPr>
              <a:t>The Child’s voice </a:t>
            </a:r>
          </a:p>
        </p:txBody>
      </p:sp>
      <p:pic>
        <p:nvPicPr>
          <p:cNvPr id="4" name="Picture 3" descr="A logo of a person with a white object&#10;&#10;Description automatically generated">
            <a:extLst>
              <a:ext uri="{FF2B5EF4-FFF2-40B4-BE49-F238E27FC236}">
                <a16:creationId xmlns:a16="http://schemas.microsoft.com/office/drawing/2014/main" id="{7F15D650-D8AB-F207-1666-07038F249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3253" y="488278"/>
            <a:ext cx="2249912" cy="749971"/>
          </a:xfrm>
          <a:prstGeom prst="rect">
            <a:avLst/>
          </a:prstGeom>
        </p:spPr>
      </p:pic>
      <p:pic>
        <p:nvPicPr>
          <p:cNvPr id="1032" name="Picture 8" descr="What does intersectional feminism actually mean? | IWDA">
            <a:extLst>
              <a:ext uri="{FF2B5EF4-FFF2-40B4-BE49-F238E27FC236}">
                <a16:creationId xmlns:a16="http://schemas.microsoft.com/office/drawing/2014/main" id="{76E03BAF-63DE-19A3-19AA-3D535BF8095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773816" y="1233169"/>
            <a:ext cx="6799349" cy="52093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diagram of children and a baby&#10;&#10;Description automatically generated">
            <a:extLst>
              <a:ext uri="{FF2B5EF4-FFF2-40B4-BE49-F238E27FC236}">
                <a16:creationId xmlns:a16="http://schemas.microsoft.com/office/drawing/2014/main" id="{F15A7F9C-6A93-B510-4A90-4E3DA08C4F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64" y="1690688"/>
            <a:ext cx="4358052" cy="3528473"/>
          </a:xfrm>
          <a:prstGeom prst="rect">
            <a:avLst/>
          </a:prstGeom>
        </p:spPr>
      </p:pic>
    </p:spTree>
    <p:extLst>
      <p:ext uri="{BB962C8B-B14F-4D97-AF65-F5344CB8AC3E}">
        <p14:creationId xmlns:p14="http://schemas.microsoft.com/office/powerpoint/2010/main" val="373599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42F80-BD0E-16FB-6D7F-5115728C28A8}"/>
              </a:ext>
            </a:extLst>
          </p:cNvPr>
          <p:cNvSpPr>
            <a:spLocks noGrp="1"/>
          </p:cNvSpPr>
          <p:nvPr>
            <p:ph type="title"/>
          </p:nvPr>
        </p:nvSpPr>
        <p:spPr/>
        <p:txBody>
          <a:bodyPr/>
          <a:lstStyle/>
          <a:p>
            <a:r>
              <a:rPr lang="en-GB" dirty="0">
                <a:solidFill>
                  <a:schemeClr val="tx2"/>
                </a:solidFill>
              </a:rPr>
              <a:t>What do you do if you think a child is being neglected? </a:t>
            </a:r>
          </a:p>
        </p:txBody>
      </p:sp>
      <p:graphicFrame>
        <p:nvGraphicFramePr>
          <p:cNvPr id="4" name="Content Placeholder 3">
            <a:extLst>
              <a:ext uri="{FF2B5EF4-FFF2-40B4-BE49-F238E27FC236}">
                <a16:creationId xmlns:a16="http://schemas.microsoft.com/office/drawing/2014/main" id="{D835AA91-E60A-F1B2-EA14-012EBF47A191}"/>
              </a:ext>
            </a:extLst>
          </p:cNvPr>
          <p:cNvGraphicFramePr>
            <a:graphicFrameLocks noGrp="1"/>
          </p:cNvGraphicFramePr>
          <p:nvPr>
            <p:ph idx="1"/>
            <p:extLst>
              <p:ext uri="{D42A27DB-BD31-4B8C-83A1-F6EECF244321}">
                <p14:modId xmlns:p14="http://schemas.microsoft.com/office/powerpoint/2010/main" val="30057735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diagram of a child's life cycle&#10;&#10;Description automatically generated">
            <a:extLst>
              <a:ext uri="{FF2B5EF4-FFF2-40B4-BE49-F238E27FC236}">
                <a16:creationId xmlns:a16="http://schemas.microsoft.com/office/drawing/2014/main" id="{5FD3FFA4-7BDF-EE01-5D7E-30E53491DF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055" y="4110182"/>
            <a:ext cx="1052945" cy="1588654"/>
          </a:xfrm>
          <a:prstGeom prst="rect">
            <a:avLst/>
          </a:prstGeom>
        </p:spPr>
      </p:pic>
      <p:pic>
        <p:nvPicPr>
          <p:cNvPr id="10" name="Picture 9" descr="A screenshot of a survey&#10;&#10;Description automatically generated">
            <a:extLst>
              <a:ext uri="{FF2B5EF4-FFF2-40B4-BE49-F238E27FC236}">
                <a16:creationId xmlns:a16="http://schemas.microsoft.com/office/drawing/2014/main" id="{D0882A5F-AB25-EF54-0961-BF30747EBA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8476" y="2142836"/>
            <a:ext cx="1059015" cy="1616363"/>
          </a:xfrm>
          <a:prstGeom prst="rect">
            <a:avLst/>
          </a:prstGeom>
        </p:spPr>
      </p:pic>
      <p:pic>
        <p:nvPicPr>
          <p:cNvPr id="11" name="Picture 10" descr="A logo of a person with a white object&#10;&#10;Description automatically generated">
            <a:extLst>
              <a:ext uri="{FF2B5EF4-FFF2-40B4-BE49-F238E27FC236}">
                <a16:creationId xmlns:a16="http://schemas.microsoft.com/office/drawing/2014/main" id="{065D93C6-4DA9-3822-EB41-9BCC0D5DD83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5636" y="5698836"/>
            <a:ext cx="1818689" cy="606230"/>
          </a:xfrm>
          <a:prstGeom prst="rect">
            <a:avLst/>
          </a:prstGeom>
        </p:spPr>
      </p:pic>
    </p:spTree>
    <p:extLst>
      <p:ext uri="{BB962C8B-B14F-4D97-AF65-F5344CB8AC3E}">
        <p14:creationId xmlns:p14="http://schemas.microsoft.com/office/powerpoint/2010/main" val="366752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DF93-4E6F-B779-E32B-0CC78C79A2CA}"/>
              </a:ext>
            </a:extLst>
          </p:cNvPr>
          <p:cNvSpPr>
            <a:spLocks noGrp="1"/>
          </p:cNvSpPr>
          <p:nvPr>
            <p:ph type="title"/>
          </p:nvPr>
        </p:nvSpPr>
        <p:spPr>
          <a:xfrm>
            <a:off x="838200" y="190920"/>
            <a:ext cx="10515600" cy="763674"/>
          </a:xfrm>
        </p:spPr>
        <p:txBody>
          <a:bodyPr/>
          <a:lstStyle/>
          <a:p>
            <a:r>
              <a:rPr lang="en-GB" dirty="0">
                <a:solidFill>
                  <a:schemeClr val="tx2"/>
                </a:solidFill>
              </a:rPr>
              <a:t>Where can I find further information? </a:t>
            </a:r>
          </a:p>
        </p:txBody>
      </p:sp>
      <p:sp>
        <p:nvSpPr>
          <p:cNvPr id="3" name="Content Placeholder 2">
            <a:extLst>
              <a:ext uri="{FF2B5EF4-FFF2-40B4-BE49-F238E27FC236}">
                <a16:creationId xmlns:a16="http://schemas.microsoft.com/office/drawing/2014/main" id="{0621E990-C29E-8C93-C248-68756689B3B9}"/>
              </a:ext>
            </a:extLst>
          </p:cNvPr>
          <p:cNvSpPr>
            <a:spLocks noGrp="1"/>
          </p:cNvSpPr>
          <p:nvPr>
            <p:ph idx="1"/>
          </p:nvPr>
        </p:nvSpPr>
        <p:spPr>
          <a:xfrm>
            <a:off x="838200" y="954594"/>
            <a:ext cx="10515600" cy="5712486"/>
          </a:xfrm>
        </p:spPr>
        <p:txBody>
          <a:bodyPr>
            <a:normAutofit fontScale="62500" lnSpcReduction="20000"/>
          </a:bodyPr>
          <a:lstStyle/>
          <a:p>
            <a:r>
              <a:rPr lang="en-GB" b="0" i="0" u="sng" dirty="0">
                <a:solidFill>
                  <a:srgbClr val="845CBC"/>
                </a:solidFill>
                <a:effectLst/>
                <a:latin typeface="Roboto" panose="02000000000000000000" pitchFamily="2" charset="0"/>
                <a:hlinkClick r:id="rId3"/>
              </a:rPr>
              <a:t>Solihull SCP Threshold Guidance</a:t>
            </a:r>
            <a:r>
              <a:rPr lang="en-GB" b="0" i="0" dirty="0">
                <a:solidFill>
                  <a:srgbClr val="000000"/>
                </a:solidFill>
                <a:effectLst/>
                <a:latin typeface="Roboto" panose="02000000000000000000" pitchFamily="2" charset="0"/>
              </a:rPr>
              <a:t> – </a:t>
            </a:r>
            <a:r>
              <a:rPr lang="en-GB" b="0" i="0" dirty="0">
                <a:solidFill>
                  <a:schemeClr val="tx2"/>
                </a:solidFill>
                <a:effectLst/>
                <a:latin typeface="Roboto" panose="02000000000000000000" pitchFamily="2" charset="0"/>
              </a:rPr>
              <a:t>Right Help Right Time Right Response; guidance for practitioners on the response to be provided to children and families in Solihull at different levels of need</a:t>
            </a:r>
          </a:p>
          <a:p>
            <a:pPr marL="0" indent="0" algn="l">
              <a:buNone/>
            </a:pPr>
            <a:r>
              <a:rPr lang="en-GB" b="1" i="0" u="sng" dirty="0">
                <a:solidFill>
                  <a:schemeClr val="tx2"/>
                </a:solidFill>
                <a:effectLst/>
                <a:latin typeface="Roboto" panose="02000000000000000000" pitchFamily="2" charset="0"/>
              </a:rPr>
              <a:t>Neglect Tools</a:t>
            </a:r>
            <a:endParaRPr lang="en-GB" b="0" i="0" dirty="0">
              <a:solidFill>
                <a:schemeClr val="tx2"/>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4"/>
              </a:rPr>
              <a:t>SSCP Neglect Continuum of Tools</a:t>
            </a:r>
            <a:endParaRPr lang="en-GB" b="0" i="0" dirty="0">
              <a:solidFill>
                <a:srgbClr val="000000"/>
              </a:solidFill>
              <a:effectLst/>
              <a:latin typeface="Roboto" panose="02000000000000000000" pitchFamily="2" charset="0"/>
            </a:endParaRPr>
          </a:p>
          <a:p>
            <a:pPr algn="l"/>
            <a:r>
              <a:rPr lang="en-GB" b="1" i="0" dirty="0">
                <a:solidFill>
                  <a:schemeClr val="tx2"/>
                </a:solidFill>
                <a:effectLst/>
                <a:latin typeface="Roboto" panose="02000000000000000000" pitchFamily="2" charset="0"/>
              </a:rPr>
              <a:t>Chronologies</a:t>
            </a:r>
            <a:endParaRPr lang="en-GB" b="0" i="0" dirty="0">
              <a:solidFill>
                <a:schemeClr val="tx2"/>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5"/>
              </a:rPr>
              <a:t>Multi-agency Chronology Template</a:t>
            </a:r>
            <a:endParaRPr lang="en-GB" b="0" i="0" dirty="0">
              <a:solidFill>
                <a:srgbClr val="000000"/>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6"/>
              </a:rPr>
              <a:t>Multi-agency Chronology Guide</a:t>
            </a:r>
            <a:endParaRPr lang="en-GB" b="0" i="0" dirty="0">
              <a:solidFill>
                <a:srgbClr val="000000"/>
              </a:solidFill>
              <a:effectLst/>
              <a:latin typeface="Roboto" panose="02000000000000000000" pitchFamily="2" charset="0"/>
            </a:endParaRPr>
          </a:p>
          <a:p>
            <a:pPr algn="l"/>
            <a:r>
              <a:rPr lang="en-GB" b="1" i="0" dirty="0">
                <a:solidFill>
                  <a:schemeClr val="tx2"/>
                </a:solidFill>
                <a:effectLst/>
                <a:latin typeface="Roboto" panose="02000000000000000000" pitchFamily="2" charset="0"/>
              </a:rPr>
              <a:t>Screening Tool</a:t>
            </a:r>
            <a:endParaRPr lang="en-GB" b="0" i="0" dirty="0">
              <a:solidFill>
                <a:schemeClr val="tx2"/>
              </a:solidFill>
              <a:effectLst/>
              <a:latin typeface="Roboto" panose="02000000000000000000" pitchFamily="2" charset="0"/>
            </a:endParaRPr>
          </a:p>
          <a:p>
            <a:pPr algn="l"/>
            <a:r>
              <a:rPr lang="en-GB" b="0" i="0" u="sng" dirty="0">
                <a:solidFill>
                  <a:srgbClr val="845CBC"/>
                </a:solidFill>
                <a:effectLst/>
                <a:latin typeface="Roboto" panose="02000000000000000000" pitchFamily="2" charset="0"/>
                <a:hlinkClick r:id="rId7"/>
              </a:rPr>
              <a:t>Neglect Screening Tool</a:t>
            </a:r>
            <a:endParaRPr lang="en-GB" b="0" i="0" dirty="0">
              <a:solidFill>
                <a:srgbClr val="000000"/>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8"/>
              </a:rPr>
              <a:t>Neglect Screening Tool Guide</a:t>
            </a:r>
            <a:endParaRPr lang="en-GB" b="0" i="0" dirty="0">
              <a:solidFill>
                <a:srgbClr val="000000"/>
              </a:solidFill>
              <a:effectLst/>
              <a:latin typeface="Roboto" panose="02000000000000000000" pitchFamily="2" charset="0"/>
            </a:endParaRPr>
          </a:p>
          <a:p>
            <a:pPr algn="l"/>
            <a:r>
              <a:rPr lang="en-GB" b="1" i="0" dirty="0">
                <a:solidFill>
                  <a:schemeClr val="tx2"/>
                </a:solidFill>
                <a:effectLst/>
                <a:latin typeface="Roboto" panose="02000000000000000000" pitchFamily="2" charset="0"/>
              </a:rPr>
              <a:t>Graded Care Profile </a:t>
            </a:r>
            <a:endParaRPr lang="en-GB" b="0" i="0" dirty="0">
              <a:solidFill>
                <a:schemeClr val="tx2"/>
              </a:solidFill>
              <a:effectLst/>
              <a:latin typeface="Roboto" panose="02000000000000000000" pitchFamily="2" charset="0"/>
            </a:endParaRPr>
          </a:p>
          <a:p>
            <a:pPr algn="l"/>
            <a:r>
              <a:rPr lang="en-GB" b="0" i="0" u="sng" dirty="0">
                <a:solidFill>
                  <a:srgbClr val="0076A3"/>
                </a:solidFill>
                <a:effectLst/>
                <a:latin typeface="Roboto" panose="02000000000000000000" pitchFamily="2" charset="0"/>
                <a:hlinkClick r:id="rId9"/>
              </a:rPr>
              <a:t>SSCP Graded Care Profile</a:t>
            </a:r>
            <a:endParaRPr lang="en-GB" b="0" i="0" u="sng" dirty="0">
              <a:solidFill>
                <a:srgbClr val="0076A3"/>
              </a:solidFill>
              <a:effectLst/>
              <a:latin typeface="Roboto" panose="02000000000000000000" pitchFamily="2" charset="0"/>
            </a:endParaRPr>
          </a:p>
          <a:p>
            <a:pPr marL="0" indent="0" algn="l">
              <a:buNone/>
            </a:pPr>
            <a:r>
              <a:rPr lang="en-GB" b="1" i="0" dirty="0">
                <a:solidFill>
                  <a:schemeClr val="tx2"/>
                </a:solidFill>
                <a:effectLst/>
                <a:latin typeface="Roboto" panose="02000000000000000000" pitchFamily="2" charset="0"/>
              </a:rPr>
              <a:t>If you think a child is in imminent danger, call 999. </a:t>
            </a:r>
            <a:r>
              <a:rPr lang="en-GB" b="1" i="0" dirty="0">
                <a:solidFill>
                  <a:schemeClr val="tx2"/>
                </a:solidFill>
                <a:effectLst/>
                <a:latin typeface="-apple-system"/>
              </a:rPr>
              <a:t>If you have significant worries, please call the MASH Team to speak to the Duty Social Worker for advice:</a:t>
            </a:r>
          </a:p>
          <a:p>
            <a:pPr lvl="1"/>
            <a:r>
              <a:rPr lang="en-GB" b="1" i="0" dirty="0">
                <a:solidFill>
                  <a:schemeClr val="tx2"/>
                </a:solidFill>
                <a:effectLst/>
                <a:latin typeface="-apple-system"/>
              </a:rPr>
              <a:t>0121 788 4300 option 2 (Monday to Thursday 8:45am - 5:20pm, Friday 8:45am - 4.30pm), or</a:t>
            </a:r>
          </a:p>
          <a:p>
            <a:pPr lvl="1"/>
            <a:r>
              <a:rPr lang="en-GB" b="1" i="0" dirty="0">
                <a:solidFill>
                  <a:schemeClr val="tx2"/>
                </a:solidFill>
                <a:effectLst/>
                <a:latin typeface="-apple-system"/>
              </a:rPr>
              <a:t>0121 605 6060 (Evenings, weekends or bank holidays)</a:t>
            </a:r>
          </a:p>
          <a:p>
            <a:pPr marL="457200" lvl="1" indent="0">
              <a:buNone/>
            </a:pPr>
            <a:endParaRPr lang="en-GB" b="1" i="0" dirty="0">
              <a:solidFill>
                <a:schemeClr val="tx2"/>
              </a:solidFill>
              <a:effectLst/>
              <a:latin typeface="-apple-system"/>
            </a:endParaRPr>
          </a:p>
          <a:p>
            <a:pPr marL="0" indent="0">
              <a:buNone/>
            </a:pPr>
            <a:r>
              <a:rPr lang="en-GB" i="0" dirty="0">
                <a:solidFill>
                  <a:schemeClr val="tx2"/>
                </a:solidFill>
                <a:effectLst/>
                <a:latin typeface="Roboto" panose="02000000000000000000" pitchFamily="2" charset="0"/>
              </a:rPr>
              <a:t>Further multi-agency training is available from Solihull Safeguarding Children Partnership </a:t>
            </a:r>
            <a:r>
              <a:rPr lang="en-GB" b="1" i="0" dirty="0">
                <a:solidFill>
                  <a:schemeClr val="tx2"/>
                </a:solidFill>
                <a:effectLst/>
                <a:latin typeface="Roboto" panose="02000000000000000000" pitchFamily="2" charset="0"/>
              </a:rPr>
              <a:t> </a:t>
            </a:r>
          </a:p>
          <a:p>
            <a:pPr marL="0" indent="0">
              <a:buNone/>
            </a:pPr>
            <a:r>
              <a:rPr lang="en-GB" b="1" i="0" dirty="0">
                <a:solidFill>
                  <a:schemeClr val="tx2"/>
                </a:solidFill>
                <a:effectLst/>
                <a:latin typeface="Roboto" panose="02000000000000000000" pitchFamily="2" charset="0"/>
                <a:hlinkClick r:id="rId10"/>
              </a:rPr>
              <a:t>https://training.solihulllscp.co.uk/Learning-and-Development.aspx</a:t>
            </a:r>
            <a:r>
              <a:rPr lang="en-GB" b="1" i="0" dirty="0">
                <a:solidFill>
                  <a:schemeClr val="tx2"/>
                </a:solidFill>
                <a:effectLst/>
                <a:latin typeface="Roboto" panose="02000000000000000000" pitchFamily="2" charset="0"/>
              </a:rPr>
              <a:t>  </a:t>
            </a:r>
            <a:endParaRPr lang="en-GB" b="0" i="0" dirty="0">
              <a:solidFill>
                <a:schemeClr val="tx2"/>
              </a:solidFill>
              <a:effectLst/>
              <a:latin typeface="Roboto" panose="02000000000000000000" pitchFamily="2" charset="0"/>
            </a:endParaRPr>
          </a:p>
          <a:p>
            <a:pPr marL="0" indent="0" algn="l">
              <a:buNone/>
            </a:pPr>
            <a:endParaRPr lang="en-GB" b="0" i="0" dirty="0">
              <a:solidFill>
                <a:srgbClr val="000000"/>
              </a:solidFill>
              <a:effectLst/>
              <a:latin typeface="Roboto" panose="02000000000000000000" pitchFamily="2" charset="0"/>
            </a:endParaRPr>
          </a:p>
          <a:p>
            <a:pPr marL="0" indent="0">
              <a:buNone/>
            </a:pPr>
            <a:endParaRPr lang="en-GB" dirty="0"/>
          </a:p>
        </p:txBody>
      </p:sp>
      <p:pic>
        <p:nvPicPr>
          <p:cNvPr id="4" name="Picture 3" descr="A logo of a person with a white object&#10;&#10;Description automatically generated">
            <a:extLst>
              <a:ext uri="{FF2B5EF4-FFF2-40B4-BE49-F238E27FC236}">
                <a16:creationId xmlns:a16="http://schemas.microsoft.com/office/drawing/2014/main" id="{D376F71A-4C32-6CDF-B3B0-97D4DCFA206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26265" y="62010"/>
            <a:ext cx="1818689" cy="606230"/>
          </a:xfrm>
          <a:prstGeom prst="rect">
            <a:avLst/>
          </a:prstGeom>
        </p:spPr>
      </p:pic>
      <p:pic>
        <p:nvPicPr>
          <p:cNvPr id="6" name="Picture 5" descr="A qr code on a white square&#10;&#10;Description automatically generated">
            <a:extLst>
              <a:ext uri="{FF2B5EF4-FFF2-40B4-BE49-F238E27FC236}">
                <a16:creationId xmlns:a16="http://schemas.microsoft.com/office/drawing/2014/main" id="{4DB423C4-95AF-D9CD-04D6-6173B6B35B7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79901" y="2289730"/>
            <a:ext cx="1752845" cy="1733792"/>
          </a:xfrm>
          <a:prstGeom prst="rect">
            <a:avLst/>
          </a:prstGeom>
        </p:spPr>
      </p:pic>
    </p:spTree>
    <p:extLst>
      <p:ext uri="{BB962C8B-B14F-4D97-AF65-F5344CB8AC3E}">
        <p14:creationId xmlns:p14="http://schemas.microsoft.com/office/powerpoint/2010/main" val="984488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BC3F5-0139-1CAA-56D6-911586BA8C8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603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A60A-E712-8F97-2CD8-F070E79760BE}"/>
              </a:ext>
            </a:extLst>
          </p:cNvPr>
          <p:cNvSpPr>
            <a:spLocks noGrp="1"/>
          </p:cNvSpPr>
          <p:nvPr>
            <p:ph type="title"/>
          </p:nvPr>
        </p:nvSpPr>
        <p:spPr>
          <a:xfrm>
            <a:off x="838200" y="75501"/>
            <a:ext cx="10515600" cy="922789"/>
          </a:xfrm>
        </p:spPr>
        <p:txBody>
          <a:bodyPr>
            <a:normAutofit/>
          </a:bodyPr>
          <a:lstStyle/>
          <a:p>
            <a:r>
              <a:rPr lang="en-GB" dirty="0">
                <a:solidFill>
                  <a:schemeClr val="tx2"/>
                </a:solidFill>
              </a:rPr>
              <a:t>Definition of Child Neglect </a:t>
            </a:r>
          </a:p>
        </p:txBody>
      </p:sp>
      <p:sp>
        <p:nvSpPr>
          <p:cNvPr id="3" name="Content Placeholder 2">
            <a:extLst>
              <a:ext uri="{FF2B5EF4-FFF2-40B4-BE49-F238E27FC236}">
                <a16:creationId xmlns:a16="http://schemas.microsoft.com/office/drawing/2014/main" id="{4E2EC515-75D1-F377-CA08-CCE8FC0FAA9B}"/>
              </a:ext>
            </a:extLst>
          </p:cNvPr>
          <p:cNvSpPr>
            <a:spLocks noGrp="1"/>
          </p:cNvSpPr>
          <p:nvPr>
            <p:ph idx="1"/>
          </p:nvPr>
        </p:nvSpPr>
        <p:spPr>
          <a:xfrm>
            <a:off x="838200" y="998289"/>
            <a:ext cx="10515600" cy="5679347"/>
          </a:xfrm>
        </p:spPr>
        <p:txBody>
          <a:bodyPr>
            <a:normAutofit fontScale="92500" lnSpcReduction="20000"/>
          </a:bodyPr>
          <a:lstStyle/>
          <a:p>
            <a:pPr marL="0" indent="0">
              <a:buNone/>
            </a:pPr>
            <a:r>
              <a:rPr lang="en-GB" dirty="0">
                <a:solidFill>
                  <a:schemeClr val="tx2"/>
                </a:solidFill>
              </a:rPr>
              <a:t>“Neglect is the persistent failure to meet a child’s basic physical and/or psychological needs, likely to result in the serious impairment of the child’s health or development. </a:t>
            </a:r>
          </a:p>
          <a:p>
            <a:pPr marL="0" indent="0">
              <a:buNone/>
            </a:pPr>
            <a:r>
              <a:rPr lang="en-GB" dirty="0">
                <a:solidFill>
                  <a:schemeClr val="tx2"/>
                </a:solidFill>
              </a:rPr>
              <a:t>Neglect may occur during pregnancy as a result of maternal substance abuse. Once a child is born, neglect may involve a parent or carer failing to: </a:t>
            </a:r>
          </a:p>
          <a:p>
            <a:pPr marL="0" indent="0">
              <a:buNone/>
            </a:pPr>
            <a:r>
              <a:rPr lang="en-GB" dirty="0">
                <a:solidFill>
                  <a:schemeClr val="tx2"/>
                </a:solidFill>
              </a:rPr>
              <a:t>• Provide adequate food, clothing and shelter (including exclusion from home or abandonment</a:t>
            </a:r>
            <a:r>
              <a:rPr lang="en-GB">
                <a:solidFill>
                  <a:schemeClr val="tx2"/>
                </a:solidFill>
              </a:rPr>
              <a:t>) </a:t>
            </a:r>
          </a:p>
          <a:p>
            <a:pPr marL="0" indent="0">
              <a:buNone/>
            </a:pPr>
            <a:r>
              <a:rPr lang="en-GB">
                <a:solidFill>
                  <a:schemeClr val="tx2"/>
                </a:solidFill>
              </a:rPr>
              <a:t>• </a:t>
            </a:r>
            <a:r>
              <a:rPr lang="en-GB" dirty="0">
                <a:solidFill>
                  <a:schemeClr val="tx2"/>
                </a:solidFill>
              </a:rPr>
              <a:t>Protect a child from physical and emotional harm or danger </a:t>
            </a:r>
          </a:p>
          <a:p>
            <a:pPr marL="0" indent="0">
              <a:buNone/>
            </a:pPr>
            <a:r>
              <a:rPr lang="en-GB" dirty="0">
                <a:solidFill>
                  <a:schemeClr val="tx2"/>
                </a:solidFill>
              </a:rPr>
              <a:t>• Ensure adequate supervision (including the use of inadequate caregivers) </a:t>
            </a:r>
          </a:p>
          <a:p>
            <a:pPr marL="0" indent="0">
              <a:buNone/>
            </a:pPr>
            <a:r>
              <a:rPr lang="en-GB" dirty="0">
                <a:solidFill>
                  <a:schemeClr val="tx2"/>
                </a:solidFill>
              </a:rPr>
              <a:t>• Ensure access to appropriate medical care or treatment. </a:t>
            </a:r>
          </a:p>
          <a:p>
            <a:pPr marL="0" indent="0">
              <a:buNone/>
            </a:pPr>
            <a:r>
              <a:rPr lang="en-GB" dirty="0">
                <a:solidFill>
                  <a:schemeClr val="tx2"/>
                </a:solidFill>
              </a:rPr>
              <a:t>• provide suitable education </a:t>
            </a:r>
          </a:p>
          <a:p>
            <a:pPr marL="0" indent="0">
              <a:buNone/>
            </a:pPr>
            <a:r>
              <a:rPr lang="en-GB" dirty="0">
                <a:solidFill>
                  <a:schemeClr val="tx2"/>
                </a:solidFill>
              </a:rPr>
              <a:t>It may also include neglect of, or unresponsiveness to, a child’s basic emotional needs				</a:t>
            </a:r>
            <a:r>
              <a:rPr lang="en-GB" i="1" dirty="0">
                <a:solidFill>
                  <a:schemeClr val="tx2"/>
                </a:solidFill>
              </a:rPr>
              <a:t>												Working Together 2023 </a:t>
            </a:r>
            <a:endParaRPr lang="en-GB" dirty="0">
              <a:solidFill>
                <a:schemeClr val="tx2"/>
              </a:solidFill>
            </a:endParaRPr>
          </a:p>
        </p:txBody>
      </p:sp>
      <p:pic>
        <p:nvPicPr>
          <p:cNvPr id="4" name="Picture 3" descr="Diagram&#10;&#10;Description automatically generated">
            <a:extLst>
              <a:ext uri="{FF2B5EF4-FFF2-40B4-BE49-F238E27FC236}">
                <a16:creationId xmlns:a16="http://schemas.microsoft.com/office/drawing/2014/main" id="{4951EBC4-9026-7DF5-2094-6FBFFFEBB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763" y="268098"/>
            <a:ext cx="1964595" cy="656363"/>
          </a:xfrm>
          <a:prstGeom prst="rect">
            <a:avLst/>
          </a:prstGeom>
        </p:spPr>
      </p:pic>
    </p:spTree>
    <p:extLst>
      <p:ext uri="{BB962C8B-B14F-4D97-AF65-F5344CB8AC3E}">
        <p14:creationId xmlns:p14="http://schemas.microsoft.com/office/powerpoint/2010/main" val="1200023413"/>
      </p:ext>
    </p:extLst>
  </p:cSld>
  <p:clrMapOvr>
    <a:masterClrMapping/>
  </p:clrMapOvr>
  <mc:AlternateContent xmlns:mc="http://schemas.openxmlformats.org/markup-compatibility/2006">
    <mc:Choice xmlns:p14="http://schemas.microsoft.com/office/powerpoint/2010/main" Requires="p14">
      <p:transition spd="slow" p14:dur="2000" advTm="25952"/>
    </mc:Choice>
    <mc:Fallback>
      <p:transition spd="slow" advTm="259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C5AB0-B5F9-FA2F-334E-9A64CD1355BB}"/>
              </a:ext>
            </a:extLst>
          </p:cNvPr>
          <p:cNvSpPr>
            <a:spLocks noGrp="1"/>
          </p:cNvSpPr>
          <p:nvPr>
            <p:ph type="title"/>
          </p:nvPr>
        </p:nvSpPr>
        <p:spPr/>
        <p:txBody>
          <a:bodyPr/>
          <a:lstStyle/>
          <a:p>
            <a:r>
              <a:rPr lang="en-GB" dirty="0">
                <a:solidFill>
                  <a:schemeClr val="tx2"/>
                </a:solidFill>
              </a:rPr>
              <a:t>What is child neglect? </a:t>
            </a:r>
          </a:p>
        </p:txBody>
      </p:sp>
      <p:sp>
        <p:nvSpPr>
          <p:cNvPr id="3" name="Content Placeholder 2">
            <a:extLst>
              <a:ext uri="{FF2B5EF4-FFF2-40B4-BE49-F238E27FC236}">
                <a16:creationId xmlns:a16="http://schemas.microsoft.com/office/drawing/2014/main" id="{EA6D7C97-7561-4BE8-28D9-FD582EE1BECF}"/>
              </a:ext>
            </a:extLst>
          </p:cNvPr>
          <p:cNvSpPr>
            <a:spLocks noGrp="1"/>
          </p:cNvSpPr>
          <p:nvPr>
            <p:ph idx="1"/>
          </p:nvPr>
        </p:nvSpPr>
        <p:spPr>
          <a:xfrm>
            <a:off x="838200" y="1592574"/>
            <a:ext cx="10515600" cy="834448"/>
          </a:xfrm>
        </p:spPr>
        <p:txBody>
          <a:bodyPr>
            <a:normAutofit lnSpcReduction="10000"/>
          </a:bodyPr>
          <a:lstStyle/>
          <a:p>
            <a:r>
              <a:rPr lang="en-GB" dirty="0">
                <a:solidFill>
                  <a:schemeClr val="tx2"/>
                </a:solidFill>
              </a:rPr>
              <a:t>A child is being neglected when some or all of their basic needs are not being met;</a:t>
            </a:r>
          </a:p>
          <a:p>
            <a:endParaRPr lang="en-GB" dirty="0"/>
          </a:p>
        </p:txBody>
      </p:sp>
      <p:pic>
        <p:nvPicPr>
          <p:cNvPr id="6" name="Picture 5" descr="Diagram&#10;&#10;Description automatically generated">
            <a:extLst>
              <a:ext uri="{FF2B5EF4-FFF2-40B4-BE49-F238E27FC236}">
                <a16:creationId xmlns:a16="http://schemas.microsoft.com/office/drawing/2014/main" id="{C1534662-F2F1-C785-6474-923511BF5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763" y="268098"/>
            <a:ext cx="1964595" cy="656363"/>
          </a:xfrm>
          <a:prstGeom prst="rect">
            <a:avLst/>
          </a:prstGeom>
        </p:spPr>
      </p:pic>
      <p:pic>
        <p:nvPicPr>
          <p:cNvPr id="9" name="Picture 8" descr="A pyramid of needs and text&#10;&#10;Description automatically generated with low confidence">
            <a:extLst>
              <a:ext uri="{FF2B5EF4-FFF2-40B4-BE49-F238E27FC236}">
                <a16:creationId xmlns:a16="http://schemas.microsoft.com/office/drawing/2014/main" id="{63BC06DD-5BA7-3528-D56B-E4208AC32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5636" y="2427022"/>
            <a:ext cx="5744121" cy="3843390"/>
          </a:xfrm>
          <a:prstGeom prst="rect">
            <a:avLst/>
          </a:prstGeom>
        </p:spPr>
      </p:pic>
    </p:spTree>
    <p:extLst>
      <p:ext uri="{BB962C8B-B14F-4D97-AF65-F5344CB8AC3E}">
        <p14:creationId xmlns:p14="http://schemas.microsoft.com/office/powerpoint/2010/main" val="2880676317"/>
      </p:ext>
    </p:extLst>
  </p:cSld>
  <p:clrMapOvr>
    <a:masterClrMapping/>
  </p:clrMapOvr>
  <mc:AlternateContent xmlns:mc="http://schemas.openxmlformats.org/markup-compatibility/2006">
    <mc:Choice xmlns:p14="http://schemas.microsoft.com/office/powerpoint/2010/main" Requires="p14">
      <p:transition spd="slow" p14:dur="2000" advTm="25137"/>
    </mc:Choice>
    <mc:Fallback>
      <p:transition spd="slow" advTm="25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813B-244B-62F7-5FCE-C5FB4707E4BE}"/>
              </a:ext>
            </a:extLst>
          </p:cNvPr>
          <p:cNvSpPr>
            <a:spLocks noGrp="1"/>
          </p:cNvSpPr>
          <p:nvPr>
            <p:ph type="title"/>
          </p:nvPr>
        </p:nvSpPr>
        <p:spPr>
          <a:xfrm>
            <a:off x="8109617" y="1061374"/>
            <a:ext cx="3336545" cy="1657614"/>
          </a:xfrm>
        </p:spPr>
        <p:txBody>
          <a:bodyPr>
            <a:normAutofit/>
          </a:bodyPr>
          <a:lstStyle/>
          <a:p>
            <a:r>
              <a:rPr lang="en-GB" sz="2800" dirty="0">
                <a:solidFill>
                  <a:schemeClr val="tx2"/>
                </a:solidFill>
              </a:rPr>
              <a:t>Children can experience different forms of neglect; </a:t>
            </a:r>
          </a:p>
        </p:txBody>
      </p:sp>
      <p:pic>
        <p:nvPicPr>
          <p:cNvPr id="6" name="Picture 5" descr="Cartoon a cartoon of a child and a child&#10;&#10;Description automatically generated">
            <a:extLst>
              <a:ext uri="{FF2B5EF4-FFF2-40B4-BE49-F238E27FC236}">
                <a16:creationId xmlns:a16="http://schemas.microsoft.com/office/drawing/2014/main" id="{FA180D99-1EF4-F34D-7E27-54BBAF0763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452" y="375320"/>
            <a:ext cx="2790277" cy="3848658"/>
          </a:xfrm>
          <a:prstGeom prst="rect">
            <a:avLst/>
          </a:prstGeom>
        </p:spPr>
      </p:pic>
      <p:cxnSp>
        <p:nvCxnSpPr>
          <p:cNvPr id="29" name="Straight Connector 28">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computer screen&#10;&#10;Description automatically generated">
            <a:extLst>
              <a:ext uri="{FF2B5EF4-FFF2-40B4-BE49-F238E27FC236}">
                <a16:creationId xmlns:a16="http://schemas.microsoft.com/office/drawing/2014/main" id="{729A919B-4C10-B702-979A-A96D306C0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370" y="487918"/>
            <a:ext cx="2628285" cy="1432415"/>
          </a:xfrm>
          <a:prstGeom prst="rect">
            <a:avLst/>
          </a:prstGeom>
        </p:spPr>
      </p:pic>
      <p:cxnSp>
        <p:nvCxnSpPr>
          <p:cNvPr id="31" name="Straight Connector 30">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A cartoon of a child sitting on the ground&#10;&#10;Description automatically generated">
            <a:extLst>
              <a:ext uri="{FF2B5EF4-FFF2-40B4-BE49-F238E27FC236}">
                <a16:creationId xmlns:a16="http://schemas.microsoft.com/office/drawing/2014/main" id="{9337EA35-AC77-0C82-9E39-75EA498020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3499" y="2424609"/>
            <a:ext cx="2206591" cy="1799367"/>
          </a:xfrm>
          <a:prstGeom prst="rect">
            <a:avLst/>
          </a:prstGeom>
        </p:spPr>
      </p:pic>
      <p:cxnSp>
        <p:nvCxnSpPr>
          <p:cNvPr id="33" name="Straight Connector 32">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Cartoon child holding a tablet&#10;&#10;Description automatically generated">
            <a:extLst>
              <a:ext uri="{FF2B5EF4-FFF2-40B4-BE49-F238E27FC236}">
                <a16:creationId xmlns:a16="http://schemas.microsoft.com/office/drawing/2014/main" id="{B6199FEA-947A-08F7-E624-7A2B06FE70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09" y="4916777"/>
            <a:ext cx="2221053" cy="1438131"/>
          </a:xfrm>
          <a:prstGeom prst="rect">
            <a:avLst/>
          </a:prstGeom>
        </p:spPr>
      </p:pic>
      <p:pic>
        <p:nvPicPr>
          <p:cNvPr id="7" name="Picture 6" descr="Cartoon characters in a kitchen&#10;&#10;Description automatically generated">
            <a:extLst>
              <a:ext uri="{FF2B5EF4-FFF2-40B4-BE49-F238E27FC236}">
                <a16:creationId xmlns:a16="http://schemas.microsoft.com/office/drawing/2014/main" id="{BF57DA0F-DED8-2B1B-72AE-B98FA696A4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01256" y="4911833"/>
            <a:ext cx="2687532" cy="1448024"/>
          </a:xfrm>
          <a:prstGeom prst="rect">
            <a:avLst/>
          </a:prstGeom>
        </p:spPr>
      </p:pic>
      <p:sp>
        <p:nvSpPr>
          <p:cNvPr id="3" name="Content Placeholder 2">
            <a:extLst>
              <a:ext uri="{FF2B5EF4-FFF2-40B4-BE49-F238E27FC236}">
                <a16:creationId xmlns:a16="http://schemas.microsoft.com/office/drawing/2014/main" id="{34DC50E6-B86A-64E8-9C34-337D0DADE892}"/>
              </a:ext>
            </a:extLst>
          </p:cNvPr>
          <p:cNvSpPr>
            <a:spLocks noGrp="1"/>
          </p:cNvSpPr>
          <p:nvPr>
            <p:ph idx="1"/>
          </p:nvPr>
        </p:nvSpPr>
        <p:spPr>
          <a:xfrm>
            <a:off x="7990533" y="2855902"/>
            <a:ext cx="3336546" cy="3993910"/>
          </a:xfrm>
        </p:spPr>
        <p:txBody>
          <a:bodyPr>
            <a:normAutofit/>
          </a:bodyPr>
          <a:lstStyle/>
          <a:p>
            <a:r>
              <a:rPr lang="en-GB" sz="2000" dirty="0">
                <a:solidFill>
                  <a:schemeClr val="accent1">
                    <a:lumMod val="60000"/>
                    <a:lumOff val="40000"/>
                  </a:schemeClr>
                </a:solidFill>
              </a:rPr>
              <a:t>Medical neglect </a:t>
            </a:r>
          </a:p>
          <a:p>
            <a:r>
              <a:rPr lang="en-GB" sz="2000" dirty="0">
                <a:solidFill>
                  <a:schemeClr val="accent1">
                    <a:lumMod val="60000"/>
                    <a:lumOff val="40000"/>
                  </a:schemeClr>
                </a:solidFill>
              </a:rPr>
              <a:t>Nutritional neglect</a:t>
            </a:r>
          </a:p>
          <a:p>
            <a:r>
              <a:rPr lang="en-GB" sz="2000" dirty="0">
                <a:solidFill>
                  <a:schemeClr val="accent5">
                    <a:lumMod val="60000"/>
                    <a:lumOff val="40000"/>
                  </a:schemeClr>
                </a:solidFill>
              </a:rPr>
              <a:t>Emotional neglect</a:t>
            </a:r>
          </a:p>
          <a:p>
            <a:r>
              <a:rPr lang="en-GB" sz="2000" dirty="0">
                <a:solidFill>
                  <a:srgbClr val="FFC000"/>
                </a:solidFill>
              </a:rPr>
              <a:t>Educational neglect</a:t>
            </a:r>
          </a:p>
          <a:p>
            <a:r>
              <a:rPr lang="en-GB" sz="2000" dirty="0">
                <a:solidFill>
                  <a:schemeClr val="accent1">
                    <a:lumMod val="60000"/>
                    <a:lumOff val="40000"/>
                  </a:schemeClr>
                </a:solidFill>
              </a:rPr>
              <a:t>Physical Neglect</a:t>
            </a:r>
          </a:p>
          <a:p>
            <a:r>
              <a:rPr lang="en-GB" sz="2000" dirty="0">
                <a:solidFill>
                  <a:srgbClr val="7030A0"/>
                </a:solidFill>
              </a:rPr>
              <a:t>Lack of supervision and guidance </a:t>
            </a:r>
          </a:p>
        </p:txBody>
      </p:sp>
      <p:cxnSp>
        <p:nvCxnSpPr>
          <p:cNvPr id="35" name="Straight Connector 34">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Diagram&#10;&#10;Description automatically generated">
            <a:extLst>
              <a:ext uri="{FF2B5EF4-FFF2-40B4-BE49-F238E27FC236}">
                <a16:creationId xmlns:a16="http://schemas.microsoft.com/office/drawing/2014/main" id="{784FC5B3-E8DF-411C-411B-B5DDFDFBEA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0763" y="268098"/>
            <a:ext cx="1964595" cy="656363"/>
          </a:xfrm>
          <a:prstGeom prst="rect">
            <a:avLst/>
          </a:prstGeom>
        </p:spPr>
      </p:pic>
    </p:spTree>
    <p:extLst>
      <p:ext uri="{BB962C8B-B14F-4D97-AF65-F5344CB8AC3E}">
        <p14:creationId xmlns:p14="http://schemas.microsoft.com/office/powerpoint/2010/main" val="4141296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37DCE-2AC4-C0B4-CD8F-D3AA209650A5}"/>
              </a:ext>
            </a:extLst>
          </p:cNvPr>
          <p:cNvSpPr>
            <a:spLocks noGrp="1"/>
          </p:cNvSpPr>
          <p:nvPr>
            <p:ph type="title"/>
          </p:nvPr>
        </p:nvSpPr>
        <p:spPr>
          <a:xfrm>
            <a:off x="607088" y="0"/>
            <a:ext cx="10515600" cy="559323"/>
          </a:xfrm>
        </p:spPr>
        <p:txBody>
          <a:bodyPr>
            <a:noAutofit/>
          </a:bodyPr>
          <a:lstStyle/>
          <a:p>
            <a:r>
              <a:rPr lang="en-GB" sz="3600" dirty="0">
                <a:solidFill>
                  <a:schemeClr val="tx2"/>
                </a:solidFill>
              </a:rPr>
              <a:t>The effects of neglect at different development stages</a:t>
            </a:r>
          </a:p>
        </p:txBody>
      </p:sp>
      <p:graphicFrame>
        <p:nvGraphicFramePr>
          <p:cNvPr id="4" name="Content Placeholder 3">
            <a:extLst>
              <a:ext uri="{FF2B5EF4-FFF2-40B4-BE49-F238E27FC236}">
                <a16:creationId xmlns:a16="http://schemas.microsoft.com/office/drawing/2014/main" id="{FED667FC-45C2-5BDF-9A3B-F672C98B98F5}"/>
              </a:ext>
            </a:extLst>
          </p:cNvPr>
          <p:cNvGraphicFramePr>
            <a:graphicFrameLocks noGrp="1"/>
          </p:cNvGraphicFramePr>
          <p:nvPr>
            <p:ph idx="1"/>
            <p:extLst>
              <p:ext uri="{D42A27DB-BD31-4B8C-83A1-F6EECF244321}">
                <p14:modId xmlns:p14="http://schemas.microsoft.com/office/powerpoint/2010/main" val="3133572334"/>
              </p:ext>
            </p:extLst>
          </p:nvPr>
        </p:nvGraphicFramePr>
        <p:xfrm>
          <a:off x="200967" y="559324"/>
          <a:ext cx="11495315" cy="6124656"/>
        </p:xfrm>
        <a:graphic>
          <a:graphicData uri="http://schemas.openxmlformats.org/drawingml/2006/table">
            <a:tbl>
              <a:tblPr firstRow="1" bandRow="1">
                <a:tableStyleId>{93296810-A885-4BE3-A3E7-6D5BEEA58F35}</a:tableStyleId>
              </a:tblPr>
              <a:tblGrid>
                <a:gridCol w="1547446">
                  <a:extLst>
                    <a:ext uri="{9D8B030D-6E8A-4147-A177-3AD203B41FA5}">
                      <a16:colId xmlns:a16="http://schemas.microsoft.com/office/drawing/2014/main" val="3188130620"/>
                    </a:ext>
                  </a:extLst>
                </a:gridCol>
                <a:gridCol w="2552282">
                  <a:extLst>
                    <a:ext uri="{9D8B030D-6E8A-4147-A177-3AD203B41FA5}">
                      <a16:colId xmlns:a16="http://schemas.microsoft.com/office/drawing/2014/main" val="3329288063"/>
                    </a:ext>
                  </a:extLst>
                </a:gridCol>
                <a:gridCol w="2481942">
                  <a:extLst>
                    <a:ext uri="{9D8B030D-6E8A-4147-A177-3AD203B41FA5}">
                      <a16:colId xmlns:a16="http://schemas.microsoft.com/office/drawing/2014/main" val="3582553178"/>
                    </a:ext>
                  </a:extLst>
                </a:gridCol>
                <a:gridCol w="2532185">
                  <a:extLst>
                    <a:ext uri="{9D8B030D-6E8A-4147-A177-3AD203B41FA5}">
                      <a16:colId xmlns:a16="http://schemas.microsoft.com/office/drawing/2014/main" val="1585142641"/>
                    </a:ext>
                  </a:extLst>
                </a:gridCol>
                <a:gridCol w="2381460">
                  <a:extLst>
                    <a:ext uri="{9D8B030D-6E8A-4147-A177-3AD203B41FA5}">
                      <a16:colId xmlns:a16="http://schemas.microsoft.com/office/drawing/2014/main" val="529859196"/>
                    </a:ext>
                  </a:extLst>
                </a:gridCol>
              </a:tblGrid>
              <a:tr h="465412">
                <a:tc>
                  <a:txBody>
                    <a:bodyPr/>
                    <a:lstStyle/>
                    <a:p>
                      <a:r>
                        <a:rPr lang="en-GB" sz="1400" dirty="0"/>
                        <a:t>Type of effect</a:t>
                      </a:r>
                    </a:p>
                  </a:txBody>
                  <a:tcPr>
                    <a:solidFill>
                      <a:schemeClr val="accent6"/>
                    </a:solidFill>
                  </a:tcPr>
                </a:tc>
                <a:tc>
                  <a:txBody>
                    <a:bodyPr/>
                    <a:lstStyle/>
                    <a:p>
                      <a:r>
                        <a:rPr lang="en-GB" sz="1400" dirty="0"/>
                        <a:t>0-2</a:t>
                      </a:r>
                    </a:p>
                  </a:txBody>
                  <a:tcPr/>
                </a:tc>
                <a:tc>
                  <a:txBody>
                    <a:bodyPr/>
                    <a:lstStyle/>
                    <a:p>
                      <a:r>
                        <a:rPr lang="en-GB" sz="1400" dirty="0"/>
                        <a:t> Early Childhood</a:t>
                      </a:r>
                    </a:p>
                  </a:txBody>
                  <a:tcPr/>
                </a:tc>
                <a:tc>
                  <a:txBody>
                    <a:bodyPr/>
                    <a:lstStyle/>
                    <a:p>
                      <a:r>
                        <a:rPr lang="en-GB" sz="1400" dirty="0"/>
                        <a:t>School years</a:t>
                      </a:r>
                    </a:p>
                  </a:txBody>
                  <a:tcPr/>
                </a:tc>
                <a:tc>
                  <a:txBody>
                    <a:bodyPr/>
                    <a:lstStyle/>
                    <a:p>
                      <a:r>
                        <a:rPr lang="en-GB" sz="1400" dirty="0"/>
                        <a:t>Adolescents</a:t>
                      </a:r>
                    </a:p>
                  </a:txBody>
                  <a:tcPr/>
                </a:tc>
                <a:extLst>
                  <a:ext uri="{0D108BD9-81ED-4DB2-BD59-A6C34878D82A}">
                    <a16:rowId xmlns:a16="http://schemas.microsoft.com/office/drawing/2014/main" val="306375696"/>
                  </a:ext>
                </a:extLst>
              </a:tr>
              <a:tr h="1165805">
                <a:tc>
                  <a:txBody>
                    <a:bodyPr/>
                    <a:lstStyle/>
                    <a:p>
                      <a:r>
                        <a:rPr lang="en-GB" sz="1400" dirty="0">
                          <a:solidFill>
                            <a:schemeClr val="bg1"/>
                          </a:solidFill>
                        </a:rPr>
                        <a:t>Development</a:t>
                      </a:r>
                    </a:p>
                  </a:txBody>
                  <a:tcPr>
                    <a:solidFill>
                      <a:schemeClr val="accent6"/>
                    </a:solidFill>
                  </a:tcPr>
                </a:tc>
                <a:tc>
                  <a:txBody>
                    <a:bodyPr/>
                    <a:lstStyle/>
                    <a:p>
                      <a:r>
                        <a:rPr lang="en-GB" sz="1400" dirty="0"/>
                        <a:t>Foetal disorders e.g. foetal alcohol syndrome </a:t>
                      </a:r>
                    </a:p>
                    <a:p>
                      <a:r>
                        <a:rPr lang="en-GB" sz="1400" dirty="0"/>
                        <a:t>Failure to thrive</a:t>
                      </a:r>
                    </a:p>
                    <a:p>
                      <a:r>
                        <a:rPr lang="en-GB" sz="1400" dirty="0"/>
                        <a:t>Poor intellectual capacity</a:t>
                      </a:r>
                    </a:p>
                  </a:txBody>
                  <a:tcPr/>
                </a:tc>
                <a:tc>
                  <a:txBody>
                    <a:bodyPr/>
                    <a:lstStyle/>
                    <a:p>
                      <a:r>
                        <a:rPr lang="en-GB" sz="1400" dirty="0"/>
                        <a:t>Delay in learning new skills</a:t>
                      </a:r>
                    </a:p>
                    <a:p>
                      <a:r>
                        <a:rPr lang="en-GB" sz="1400" dirty="0"/>
                        <a:t>Language delays</a:t>
                      </a:r>
                    </a:p>
                  </a:txBody>
                  <a:tcPr/>
                </a:tc>
                <a:tc>
                  <a:txBody>
                    <a:bodyPr/>
                    <a:lstStyle/>
                    <a:p>
                      <a:r>
                        <a:rPr lang="en-GB" sz="1400" dirty="0"/>
                        <a:t>Severe education deficits: learning difficulties, poor problem solving, poor reading, writing &amp; maths</a:t>
                      </a:r>
                    </a:p>
                  </a:txBody>
                  <a:tcPr/>
                </a:tc>
                <a:tc>
                  <a:txBody>
                    <a:bodyPr/>
                    <a:lstStyle/>
                    <a:p>
                      <a:r>
                        <a:rPr lang="en-GB" sz="1400" dirty="0"/>
                        <a:t>Very low academic achievement, exclusion or no longer engaged in education employment or training</a:t>
                      </a:r>
                    </a:p>
                  </a:txBody>
                  <a:tcPr/>
                </a:tc>
                <a:extLst>
                  <a:ext uri="{0D108BD9-81ED-4DB2-BD59-A6C34878D82A}">
                    <a16:rowId xmlns:a16="http://schemas.microsoft.com/office/drawing/2014/main" val="4269161158"/>
                  </a:ext>
                </a:extLst>
              </a:tr>
              <a:tr h="1512918">
                <a:tc>
                  <a:txBody>
                    <a:bodyPr/>
                    <a:lstStyle/>
                    <a:p>
                      <a:r>
                        <a:rPr lang="en-GB" sz="1400" dirty="0">
                          <a:solidFill>
                            <a:schemeClr val="bg1"/>
                          </a:solidFill>
                        </a:rPr>
                        <a:t>Behaviour</a:t>
                      </a:r>
                    </a:p>
                  </a:txBody>
                  <a:tcPr>
                    <a:solidFill>
                      <a:schemeClr val="accent6"/>
                    </a:solidFill>
                  </a:tcPr>
                </a:tc>
                <a:tc>
                  <a:txBody>
                    <a:bodyPr/>
                    <a:lstStyle/>
                    <a:p>
                      <a:r>
                        <a:rPr lang="en-GB" sz="1400" dirty="0"/>
                        <a:t>Frozen baby</a:t>
                      </a:r>
                    </a:p>
                    <a:p>
                      <a:r>
                        <a:rPr lang="en-GB" sz="1400" dirty="0"/>
                        <a:t>Withdrawn, lethargic, depressed</a:t>
                      </a:r>
                    </a:p>
                    <a:p>
                      <a:r>
                        <a:rPr lang="en-GB" sz="1400" dirty="0"/>
                        <a:t>Self-stimulating- e.g. rocking</a:t>
                      </a:r>
                    </a:p>
                  </a:txBody>
                  <a:tcPr/>
                </a:tc>
                <a:tc>
                  <a:txBody>
                    <a:bodyPr/>
                    <a:lstStyle/>
                    <a:p>
                      <a:r>
                        <a:rPr lang="en-GB" sz="1400" dirty="0"/>
                        <a:t>Either aggressive or withdrawn</a:t>
                      </a:r>
                    </a:p>
                    <a:p>
                      <a:r>
                        <a:rPr lang="en-GB" sz="1400" dirty="0"/>
                        <a:t>Indiscriminate friendliness</a:t>
                      </a:r>
                    </a:p>
                    <a:p>
                      <a:r>
                        <a:rPr lang="en-GB" sz="1400" dirty="0"/>
                        <a:t>Lacking social skills </a:t>
                      </a:r>
                    </a:p>
                  </a:txBody>
                  <a:tcPr/>
                </a:tc>
                <a:tc>
                  <a:txBody>
                    <a:bodyPr/>
                    <a:lstStyle/>
                    <a:p>
                      <a:r>
                        <a:rPr lang="en-GB" sz="1400" dirty="0"/>
                        <a:t>Disruptive/ overactive in class</a:t>
                      </a:r>
                    </a:p>
                    <a:p>
                      <a:r>
                        <a:rPr lang="en-GB" sz="1400" dirty="0"/>
                        <a:t>Extremely withdrawn, few friends</a:t>
                      </a:r>
                    </a:p>
                    <a:p>
                      <a:r>
                        <a:rPr lang="en-GB" sz="1400" dirty="0"/>
                        <a:t>Desperate for attention</a:t>
                      </a:r>
                    </a:p>
                    <a:p>
                      <a:r>
                        <a:rPr lang="en-GB" sz="1400" dirty="0"/>
                        <a:t>overcompensation </a:t>
                      </a:r>
                    </a:p>
                  </a:txBody>
                  <a:tcPr/>
                </a:tc>
                <a:tc>
                  <a:txBody>
                    <a:bodyPr/>
                    <a:lstStyle/>
                    <a:p>
                      <a:r>
                        <a:rPr lang="en-GB" sz="1400" dirty="0"/>
                        <a:t>Anti-social or possibly criminal behaviour </a:t>
                      </a:r>
                    </a:p>
                    <a:p>
                      <a:r>
                        <a:rPr lang="en-GB" sz="1400" dirty="0"/>
                        <a:t>Experiencing harm outside of the home  </a:t>
                      </a:r>
                    </a:p>
                    <a:p>
                      <a:r>
                        <a:rPr lang="en-GB" sz="1400" dirty="0"/>
                        <a:t>Extremely isolated or withdrawn </a:t>
                      </a:r>
                    </a:p>
                    <a:p>
                      <a:r>
                        <a:rPr lang="en-GB" sz="1400" dirty="0"/>
                        <a:t>Lack of trust in adults </a:t>
                      </a:r>
                    </a:p>
                  </a:txBody>
                  <a:tcPr/>
                </a:tc>
                <a:extLst>
                  <a:ext uri="{0D108BD9-81ED-4DB2-BD59-A6C34878D82A}">
                    <a16:rowId xmlns:a16="http://schemas.microsoft.com/office/drawing/2014/main" val="552757259"/>
                  </a:ext>
                </a:extLst>
              </a:tr>
              <a:tr h="1038277">
                <a:tc>
                  <a:txBody>
                    <a:bodyPr/>
                    <a:lstStyle/>
                    <a:p>
                      <a:r>
                        <a:rPr lang="en-GB" sz="1400" dirty="0">
                          <a:solidFill>
                            <a:schemeClr val="bg1"/>
                          </a:solidFill>
                        </a:rPr>
                        <a:t>Emotional</a:t>
                      </a:r>
                    </a:p>
                  </a:txBody>
                  <a:tcPr>
                    <a:solidFill>
                      <a:schemeClr val="accent6"/>
                    </a:solidFill>
                  </a:tcPr>
                </a:tc>
                <a:tc>
                  <a:txBody>
                    <a:bodyPr/>
                    <a:lstStyle/>
                    <a:p>
                      <a:r>
                        <a:rPr lang="en-GB" sz="1400" dirty="0"/>
                        <a:t>No learned trust</a:t>
                      </a:r>
                    </a:p>
                  </a:txBody>
                  <a:tcPr/>
                </a:tc>
                <a:tc>
                  <a:txBody>
                    <a:bodyPr/>
                    <a:lstStyle/>
                    <a:p>
                      <a:r>
                        <a:rPr lang="en-GB" sz="1400" dirty="0"/>
                        <a:t>Shame and self- doubt</a:t>
                      </a:r>
                    </a:p>
                    <a:p>
                      <a:r>
                        <a:rPr lang="en-GB" sz="1400" dirty="0"/>
                        <a:t>Lack of confidence and expectation of failure</a:t>
                      </a:r>
                    </a:p>
                    <a:p>
                      <a:r>
                        <a:rPr lang="en-GB" sz="1400" dirty="0"/>
                        <a:t>Poor self-concept </a:t>
                      </a:r>
                    </a:p>
                  </a:txBody>
                  <a:tcPr/>
                </a:tc>
                <a:tc>
                  <a:txBody>
                    <a:bodyPr/>
                    <a:lstStyle/>
                    <a:p>
                      <a:r>
                        <a:rPr lang="en-GB" sz="1400" dirty="0"/>
                        <a:t>Guilt/ self-blame </a:t>
                      </a:r>
                    </a:p>
                    <a:p>
                      <a:r>
                        <a:rPr lang="en-GB" sz="1400" dirty="0"/>
                        <a:t>Self-harming</a:t>
                      </a:r>
                    </a:p>
                  </a:txBody>
                  <a:tcPr/>
                </a:tc>
                <a:tc>
                  <a:txBody>
                    <a:bodyPr/>
                    <a:lstStyle/>
                    <a:p>
                      <a:r>
                        <a:rPr lang="en-GB" sz="1400" dirty="0"/>
                        <a:t>Difficulty in managing negative emotions</a:t>
                      </a:r>
                    </a:p>
                    <a:p>
                      <a:r>
                        <a:rPr lang="en-GB" sz="1400" dirty="0"/>
                        <a:t>Self-harm and suicide attempts, in some cases resulting in death</a:t>
                      </a:r>
                    </a:p>
                  </a:txBody>
                  <a:tcPr/>
                </a:tc>
                <a:extLst>
                  <a:ext uri="{0D108BD9-81ED-4DB2-BD59-A6C34878D82A}">
                    <a16:rowId xmlns:a16="http://schemas.microsoft.com/office/drawing/2014/main" val="4046484812"/>
                  </a:ext>
                </a:extLst>
              </a:tr>
              <a:tr h="1750239">
                <a:tc>
                  <a:txBody>
                    <a:bodyPr/>
                    <a:lstStyle/>
                    <a:p>
                      <a:r>
                        <a:rPr lang="en-GB" sz="1400" dirty="0">
                          <a:solidFill>
                            <a:schemeClr val="bg1"/>
                          </a:solidFill>
                        </a:rPr>
                        <a:t>Physical</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Poor growth/ overweight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Nappy rash, infections, hospital attendances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Fatal accident e.g. through co-sleeping under the influence of alcohol  </a:t>
                      </a:r>
                    </a:p>
                    <a:p>
                      <a:endParaRPr lang="en-GB" sz="1400" dirty="0"/>
                    </a:p>
                  </a:txBody>
                  <a:tcPr/>
                </a:tc>
                <a:tc>
                  <a:txBody>
                    <a:bodyPr/>
                    <a:lstStyle/>
                    <a:p>
                      <a:r>
                        <a:rPr lang="en-GB" sz="1400" dirty="0"/>
                        <a:t>Short stature, dirty, unkempt</a:t>
                      </a:r>
                    </a:p>
                    <a:p>
                      <a:r>
                        <a:rPr lang="en-GB" sz="1400" dirty="0"/>
                        <a:t>Malnourished/ obese </a:t>
                      </a:r>
                    </a:p>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Disturbed eating patterns </a:t>
                      </a:r>
                    </a:p>
                    <a:p>
                      <a:r>
                        <a:rPr lang="en-GB" sz="1400" dirty="0"/>
                        <a:t>Repeated inability to control urination/ faeces</a:t>
                      </a:r>
                    </a:p>
                  </a:txBody>
                  <a:tcPr/>
                </a:tc>
                <a:tc>
                  <a:txBody>
                    <a:bodyPr/>
                    <a:lstStyle/>
                    <a:p>
                      <a:r>
                        <a:rPr lang="en-GB" sz="1400" dirty="0"/>
                        <a:t>Eating disorders, substance abuse</a:t>
                      </a:r>
                    </a:p>
                    <a:p>
                      <a:r>
                        <a:rPr lang="en-GB" sz="1400" dirty="0"/>
                        <a:t>Repeated untreated health needs  </a:t>
                      </a:r>
                    </a:p>
                  </a:txBody>
                  <a:tcPr/>
                </a:tc>
                <a:extLst>
                  <a:ext uri="{0D108BD9-81ED-4DB2-BD59-A6C34878D82A}">
                    <a16:rowId xmlns:a16="http://schemas.microsoft.com/office/drawing/2014/main" val="4041082010"/>
                  </a:ext>
                </a:extLst>
              </a:tr>
            </a:tbl>
          </a:graphicData>
        </a:graphic>
      </p:graphicFrame>
    </p:spTree>
    <p:extLst>
      <p:ext uri="{BB962C8B-B14F-4D97-AF65-F5344CB8AC3E}">
        <p14:creationId xmlns:p14="http://schemas.microsoft.com/office/powerpoint/2010/main" val="309974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B966-F076-FC3E-9D29-31F20A9F6BE6}"/>
              </a:ext>
            </a:extLst>
          </p:cNvPr>
          <p:cNvSpPr>
            <a:spLocks noGrp="1"/>
          </p:cNvSpPr>
          <p:nvPr>
            <p:ph type="title"/>
          </p:nvPr>
        </p:nvSpPr>
        <p:spPr/>
        <p:txBody>
          <a:bodyPr/>
          <a:lstStyle/>
          <a:p>
            <a:pPr algn="ctr"/>
            <a:r>
              <a:rPr lang="en-GB" dirty="0">
                <a:solidFill>
                  <a:schemeClr val="tx2"/>
                </a:solidFill>
              </a:rPr>
              <a:t>Why is early recognition &amp; response to neglect so important? </a:t>
            </a:r>
          </a:p>
        </p:txBody>
      </p:sp>
      <p:sp>
        <p:nvSpPr>
          <p:cNvPr id="3" name="Text Placeholder 2">
            <a:extLst>
              <a:ext uri="{FF2B5EF4-FFF2-40B4-BE49-F238E27FC236}">
                <a16:creationId xmlns:a16="http://schemas.microsoft.com/office/drawing/2014/main" id="{8DECB7D8-1970-6B95-E5C9-06A421E40FCE}"/>
              </a:ext>
            </a:extLst>
          </p:cNvPr>
          <p:cNvSpPr>
            <a:spLocks noGrp="1"/>
          </p:cNvSpPr>
          <p:nvPr>
            <p:ph type="body" idx="1"/>
          </p:nvPr>
        </p:nvSpPr>
        <p:spPr>
          <a:ln>
            <a:solidFill>
              <a:schemeClr val="accent3">
                <a:lumMod val="60000"/>
                <a:lumOff val="40000"/>
              </a:schemeClr>
            </a:solidFill>
          </a:ln>
        </p:spPr>
        <p:txBody>
          <a:bodyPr>
            <a:normAutofit fontScale="92500" lnSpcReduction="20000"/>
          </a:bodyPr>
          <a:lstStyle/>
          <a:p>
            <a:endParaRPr lang="en-GB" altLang="en-US" sz="2800" b="1" dirty="0">
              <a:solidFill>
                <a:schemeClr val="tx2"/>
              </a:solidFill>
            </a:endParaRPr>
          </a:p>
          <a:p>
            <a:r>
              <a:rPr lang="en-GB" altLang="en-US" sz="3000" b="1" dirty="0">
                <a:solidFill>
                  <a:schemeClr val="tx2"/>
                </a:solidFill>
              </a:rPr>
              <a:t>It is bad for children’s </a:t>
            </a:r>
            <a:r>
              <a:rPr lang="en-GB" altLang="en-US" sz="3000" b="1" i="1" dirty="0">
                <a:solidFill>
                  <a:schemeClr val="tx2"/>
                </a:solidFill>
              </a:rPr>
              <a:t>bodies</a:t>
            </a:r>
          </a:p>
          <a:p>
            <a:endParaRPr lang="en-GB" dirty="0"/>
          </a:p>
        </p:txBody>
      </p:sp>
      <p:sp>
        <p:nvSpPr>
          <p:cNvPr id="4" name="Content Placeholder 3">
            <a:extLst>
              <a:ext uri="{FF2B5EF4-FFF2-40B4-BE49-F238E27FC236}">
                <a16:creationId xmlns:a16="http://schemas.microsoft.com/office/drawing/2014/main" id="{7853A135-594A-A2CE-0D00-011B2BAB20C8}"/>
              </a:ext>
            </a:extLst>
          </p:cNvPr>
          <p:cNvSpPr>
            <a:spLocks noGrp="1"/>
          </p:cNvSpPr>
          <p:nvPr>
            <p:ph sz="half" idx="2"/>
          </p:nvPr>
        </p:nvSpPr>
        <p:spPr>
          <a:ln>
            <a:solidFill>
              <a:schemeClr val="accent3">
                <a:lumMod val="60000"/>
                <a:lumOff val="40000"/>
              </a:schemeClr>
            </a:solidFill>
          </a:ln>
        </p:spPr>
        <p:txBody>
          <a:bodyPr>
            <a:normAutofit lnSpcReduction="10000"/>
          </a:bodyPr>
          <a:lstStyle/>
          <a:p>
            <a:pPr lvl="1" eaLnBrk="1" hangingPunct="1">
              <a:spcAft>
                <a:spcPts val="1200"/>
              </a:spcAft>
              <a:buClr>
                <a:srgbClr val="104F75"/>
              </a:buClr>
              <a:buFont typeface="Wingdings" panose="05000000000000000000" pitchFamily="2" charset="2"/>
              <a:buChar char="§"/>
            </a:pPr>
            <a:r>
              <a:rPr lang="en-GB" altLang="en-US" dirty="0">
                <a:solidFill>
                  <a:schemeClr val="tx2"/>
                </a:solidFill>
              </a:rPr>
              <a:t>foetal neglect</a:t>
            </a:r>
          </a:p>
          <a:p>
            <a:pPr lvl="1" eaLnBrk="1" hangingPunct="1">
              <a:spcAft>
                <a:spcPts val="1200"/>
              </a:spcAft>
              <a:buClr>
                <a:srgbClr val="104F75"/>
              </a:buClr>
              <a:buFont typeface="Wingdings" panose="05000000000000000000" pitchFamily="2" charset="2"/>
              <a:buChar char="§"/>
            </a:pPr>
            <a:r>
              <a:rPr lang="en-GB" altLang="en-US" dirty="0">
                <a:solidFill>
                  <a:schemeClr val="tx2"/>
                </a:solidFill>
              </a:rPr>
              <a:t>delayed growth within the womb</a:t>
            </a:r>
          </a:p>
          <a:p>
            <a:pPr lvl="1" eaLnBrk="1" hangingPunct="1">
              <a:spcAft>
                <a:spcPts val="1200"/>
              </a:spcAft>
              <a:buClr>
                <a:srgbClr val="104F75"/>
              </a:buClr>
              <a:buFont typeface="Wingdings" panose="05000000000000000000" pitchFamily="2" charset="2"/>
              <a:buChar char="§"/>
            </a:pPr>
            <a:r>
              <a:rPr lang="en-GB" altLang="en-US" dirty="0">
                <a:solidFill>
                  <a:schemeClr val="tx2"/>
                </a:solidFill>
              </a:rPr>
              <a:t>Non-organic failure to thrive</a:t>
            </a:r>
          </a:p>
          <a:p>
            <a:pPr lvl="1" eaLnBrk="1" hangingPunct="1">
              <a:spcAft>
                <a:spcPts val="1200"/>
              </a:spcAft>
              <a:buClr>
                <a:srgbClr val="104F75"/>
              </a:buClr>
              <a:buFont typeface="Wingdings" panose="05000000000000000000" pitchFamily="2" charset="2"/>
              <a:buChar char="§"/>
            </a:pPr>
            <a:r>
              <a:rPr lang="en-GB" altLang="en-US" dirty="0">
                <a:solidFill>
                  <a:schemeClr val="tx2"/>
                </a:solidFill>
              </a:rPr>
              <a:t>vulnerability to illness/infections/accidents</a:t>
            </a:r>
          </a:p>
          <a:p>
            <a:pPr lvl="1" eaLnBrk="1" hangingPunct="1">
              <a:spcAft>
                <a:spcPts val="1200"/>
              </a:spcAft>
              <a:buClr>
                <a:srgbClr val="104F75"/>
              </a:buClr>
              <a:buFont typeface="Wingdings" panose="05000000000000000000" pitchFamily="2" charset="2"/>
              <a:buChar char="§"/>
            </a:pPr>
            <a:r>
              <a:rPr lang="en-GB" altLang="en-US" dirty="0">
                <a:solidFill>
                  <a:schemeClr val="tx2"/>
                </a:solidFill>
              </a:rPr>
              <a:t>poor medical care</a:t>
            </a:r>
          </a:p>
          <a:p>
            <a:endParaRPr lang="en-GB" dirty="0"/>
          </a:p>
        </p:txBody>
      </p:sp>
      <p:sp>
        <p:nvSpPr>
          <p:cNvPr id="5" name="Text Placeholder 4">
            <a:extLst>
              <a:ext uri="{FF2B5EF4-FFF2-40B4-BE49-F238E27FC236}">
                <a16:creationId xmlns:a16="http://schemas.microsoft.com/office/drawing/2014/main" id="{C3DB1631-2E3E-CA46-AA60-3915769A23BA}"/>
              </a:ext>
            </a:extLst>
          </p:cNvPr>
          <p:cNvSpPr>
            <a:spLocks noGrp="1"/>
          </p:cNvSpPr>
          <p:nvPr>
            <p:ph type="body" sz="quarter" idx="3"/>
          </p:nvPr>
        </p:nvSpPr>
        <p:spPr>
          <a:ln>
            <a:solidFill>
              <a:schemeClr val="accent3">
                <a:lumMod val="60000"/>
                <a:lumOff val="40000"/>
              </a:schemeClr>
            </a:solidFill>
          </a:ln>
        </p:spPr>
        <p:txBody>
          <a:bodyPr>
            <a:normAutofit fontScale="92500" lnSpcReduction="20000"/>
          </a:bodyPr>
          <a:lstStyle/>
          <a:p>
            <a:r>
              <a:rPr lang="en-GB" altLang="en-US" sz="3000" b="1" dirty="0">
                <a:solidFill>
                  <a:schemeClr val="tx2"/>
                </a:solidFill>
              </a:rPr>
              <a:t>It is bad for children’s </a:t>
            </a:r>
            <a:r>
              <a:rPr lang="en-GB" altLang="en-US" sz="3000" b="1" i="1" dirty="0">
                <a:solidFill>
                  <a:schemeClr val="tx2"/>
                </a:solidFill>
              </a:rPr>
              <a:t>learning</a:t>
            </a:r>
          </a:p>
          <a:p>
            <a:endParaRPr lang="en-GB" sz="2800" dirty="0"/>
          </a:p>
        </p:txBody>
      </p:sp>
      <p:sp>
        <p:nvSpPr>
          <p:cNvPr id="6" name="Content Placeholder 5">
            <a:extLst>
              <a:ext uri="{FF2B5EF4-FFF2-40B4-BE49-F238E27FC236}">
                <a16:creationId xmlns:a16="http://schemas.microsoft.com/office/drawing/2014/main" id="{43696C3A-C997-9B59-A517-F3689CBD5349}"/>
              </a:ext>
            </a:extLst>
          </p:cNvPr>
          <p:cNvSpPr>
            <a:spLocks noGrp="1"/>
          </p:cNvSpPr>
          <p:nvPr>
            <p:ph sz="quarter" idx="4"/>
          </p:nvPr>
        </p:nvSpPr>
        <p:spPr>
          <a:ln>
            <a:solidFill>
              <a:schemeClr val="accent3">
                <a:lumMod val="60000"/>
                <a:lumOff val="40000"/>
              </a:schemeClr>
            </a:solidFill>
          </a:ln>
        </p:spPr>
        <p:txBody>
          <a:bodyPr>
            <a:normAutofit lnSpcReduction="10000"/>
          </a:bodyPr>
          <a:lstStyle/>
          <a:p>
            <a:pPr lvl="1" eaLnBrk="1" hangingPunct="1">
              <a:spcAft>
                <a:spcPts val="1200"/>
              </a:spcAft>
              <a:buClr>
                <a:srgbClr val="104F75"/>
              </a:buClr>
              <a:buFont typeface="Wingdings" panose="05000000000000000000" pitchFamily="2" charset="2"/>
              <a:buChar char="§"/>
            </a:pPr>
            <a:r>
              <a:rPr lang="en-US" altLang="en-US" dirty="0">
                <a:solidFill>
                  <a:schemeClr val="tx2"/>
                </a:solidFill>
              </a:rPr>
              <a:t>lack of exploration</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delayed speech and language</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impoverished play and imagination</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special educational needs / learning disability</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later educational failure</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poor life skills</a:t>
            </a:r>
            <a:r>
              <a:rPr lang="en-GB" altLang="en-US" dirty="0">
                <a:solidFill>
                  <a:schemeClr val="tx2"/>
                </a:solidFill>
              </a:rPr>
              <a:t> </a:t>
            </a:r>
          </a:p>
          <a:p>
            <a:endParaRPr lang="en-GB" dirty="0"/>
          </a:p>
        </p:txBody>
      </p:sp>
      <p:pic>
        <p:nvPicPr>
          <p:cNvPr id="10" name="Picture 9" descr="A logo of a person with a white object&#10;&#10;Description automatically generated">
            <a:extLst>
              <a:ext uri="{FF2B5EF4-FFF2-40B4-BE49-F238E27FC236}">
                <a16:creationId xmlns:a16="http://schemas.microsoft.com/office/drawing/2014/main" id="{B9651724-1A19-55B4-F50A-FCE0BBEA3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036" y="6189663"/>
            <a:ext cx="1818689" cy="606230"/>
          </a:xfrm>
          <a:prstGeom prst="rect">
            <a:avLst/>
          </a:prstGeom>
        </p:spPr>
      </p:pic>
      <p:pic>
        <p:nvPicPr>
          <p:cNvPr id="8" name="Picture 7" descr="A colorful silhouettes of babies&#10;&#10;Description automatically generated">
            <a:extLst>
              <a:ext uri="{FF2B5EF4-FFF2-40B4-BE49-F238E27FC236}">
                <a16:creationId xmlns:a16="http://schemas.microsoft.com/office/drawing/2014/main" id="{3F194CF9-5A69-BB56-356A-3D9FFBBAFFB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6648" y="5121027"/>
            <a:ext cx="2644525" cy="1674866"/>
          </a:xfrm>
          <a:prstGeom prst="rect">
            <a:avLst/>
          </a:prstGeom>
        </p:spPr>
      </p:pic>
      <p:pic>
        <p:nvPicPr>
          <p:cNvPr id="12" name="Picture 11" descr="A cartoon of a child reading a book&#10;&#10;Description automatically generated">
            <a:extLst>
              <a:ext uri="{FF2B5EF4-FFF2-40B4-BE49-F238E27FC236}">
                <a16:creationId xmlns:a16="http://schemas.microsoft.com/office/drawing/2014/main" id="{19874766-C0B5-F8BA-62E1-26D17B8C201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941850" y="4952805"/>
            <a:ext cx="1410362" cy="1236858"/>
          </a:xfrm>
          <a:prstGeom prst="rect">
            <a:avLst/>
          </a:prstGeom>
        </p:spPr>
      </p:pic>
    </p:spTree>
    <p:extLst>
      <p:ext uri="{BB962C8B-B14F-4D97-AF65-F5344CB8AC3E}">
        <p14:creationId xmlns:p14="http://schemas.microsoft.com/office/powerpoint/2010/main" val="31131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13E7B-FDEF-DF24-BD9F-742B69F98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A8237-EC63-53F0-5FC5-E87B8F868229}"/>
              </a:ext>
            </a:extLst>
          </p:cNvPr>
          <p:cNvSpPr>
            <a:spLocks noGrp="1"/>
          </p:cNvSpPr>
          <p:nvPr>
            <p:ph type="title"/>
          </p:nvPr>
        </p:nvSpPr>
        <p:spPr/>
        <p:txBody>
          <a:bodyPr/>
          <a:lstStyle/>
          <a:p>
            <a:pPr algn="ctr"/>
            <a:r>
              <a:rPr lang="en-GB" dirty="0">
                <a:solidFill>
                  <a:schemeClr val="tx2"/>
                </a:solidFill>
              </a:rPr>
              <a:t>Why is early recognition &amp; response to neglect so important? </a:t>
            </a:r>
          </a:p>
        </p:txBody>
      </p:sp>
      <p:sp>
        <p:nvSpPr>
          <p:cNvPr id="3" name="Text Placeholder 2">
            <a:extLst>
              <a:ext uri="{FF2B5EF4-FFF2-40B4-BE49-F238E27FC236}">
                <a16:creationId xmlns:a16="http://schemas.microsoft.com/office/drawing/2014/main" id="{063E256D-0362-EA96-2154-724C1882D91F}"/>
              </a:ext>
            </a:extLst>
          </p:cNvPr>
          <p:cNvSpPr>
            <a:spLocks noGrp="1"/>
          </p:cNvSpPr>
          <p:nvPr>
            <p:ph type="body" idx="1"/>
          </p:nvPr>
        </p:nvSpPr>
        <p:spPr>
          <a:xfrm>
            <a:off x="1179204" y="1621447"/>
            <a:ext cx="5157787" cy="823912"/>
          </a:xfrm>
          <a:ln>
            <a:solidFill>
              <a:schemeClr val="accent3">
                <a:lumMod val="60000"/>
                <a:lumOff val="40000"/>
              </a:schemeClr>
            </a:solidFill>
          </a:ln>
        </p:spPr>
        <p:txBody>
          <a:bodyPr>
            <a:normAutofit fontScale="25000" lnSpcReduction="20000"/>
          </a:bodyPr>
          <a:lstStyle/>
          <a:p>
            <a:endParaRPr lang="en-GB" altLang="en-US" sz="5100" b="1" dirty="0"/>
          </a:p>
          <a:p>
            <a:r>
              <a:rPr lang="en-GB" altLang="en-US" sz="11200" b="1" dirty="0">
                <a:solidFill>
                  <a:schemeClr val="tx2"/>
                </a:solidFill>
              </a:rPr>
              <a:t>It is bad for children’s </a:t>
            </a:r>
            <a:r>
              <a:rPr lang="en-GB" altLang="en-US" sz="11200" b="1" i="1" dirty="0">
                <a:solidFill>
                  <a:schemeClr val="tx2"/>
                </a:solidFill>
                <a:hlinkClick r:id="rId3"/>
              </a:rPr>
              <a:t>brains</a:t>
            </a:r>
            <a:endParaRPr lang="en-GB" altLang="en-US" sz="11200" i="1" dirty="0">
              <a:solidFill>
                <a:schemeClr val="tx2"/>
              </a:solidFill>
            </a:endParaRPr>
          </a:p>
          <a:p>
            <a:r>
              <a:rPr lang="en-GB" dirty="0"/>
              <a:t>			</a:t>
            </a:r>
          </a:p>
        </p:txBody>
      </p:sp>
      <p:sp>
        <p:nvSpPr>
          <p:cNvPr id="4" name="Content Placeholder 3">
            <a:extLst>
              <a:ext uri="{FF2B5EF4-FFF2-40B4-BE49-F238E27FC236}">
                <a16:creationId xmlns:a16="http://schemas.microsoft.com/office/drawing/2014/main" id="{B0831E53-6162-9984-C4F5-9402B54488F6}"/>
              </a:ext>
            </a:extLst>
          </p:cNvPr>
          <p:cNvSpPr>
            <a:spLocks noGrp="1"/>
          </p:cNvSpPr>
          <p:nvPr>
            <p:ph sz="half" idx="2"/>
          </p:nvPr>
        </p:nvSpPr>
        <p:spPr>
          <a:xfrm>
            <a:off x="1179204" y="2505075"/>
            <a:ext cx="5157787" cy="3684588"/>
          </a:xfrm>
          <a:ln>
            <a:solidFill>
              <a:schemeClr val="accent3">
                <a:lumMod val="60000"/>
                <a:lumOff val="40000"/>
              </a:schemeClr>
            </a:solidFill>
          </a:ln>
        </p:spPr>
        <p:txBody>
          <a:bodyPr>
            <a:normAutofit lnSpcReduction="10000"/>
          </a:bodyPr>
          <a:lstStyle/>
          <a:p>
            <a:pPr eaLnBrk="1" hangingPunct="1">
              <a:spcAft>
                <a:spcPts val="1200"/>
              </a:spcAft>
              <a:buClr>
                <a:srgbClr val="104F75"/>
              </a:buClr>
              <a:buFont typeface="Wingdings" panose="05000000000000000000" pitchFamily="2" charset="2"/>
              <a:buChar char="§"/>
            </a:pPr>
            <a:r>
              <a:rPr lang="en-US" altLang="en-US" dirty="0">
                <a:solidFill>
                  <a:schemeClr val="tx2"/>
                </a:solidFill>
              </a:rPr>
              <a:t>lack of nutrients - reduced growth</a:t>
            </a:r>
          </a:p>
          <a:p>
            <a:pPr eaLnBrk="1" hangingPunct="1">
              <a:spcAft>
                <a:spcPts val="1200"/>
              </a:spcAft>
              <a:buClr>
                <a:srgbClr val="104F75"/>
              </a:buClr>
              <a:buFont typeface="Wingdings" panose="05000000000000000000" pitchFamily="2" charset="2"/>
              <a:buChar char="§"/>
            </a:pPr>
            <a:r>
              <a:rPr lang="en-US" altLang="en-US" dirty="0">
                <a:solidFill>
                  <a:schemeClr val="tx2"/>
                </a:solidFill>
              </a:rPr>
              <a:t>lack of stimulation – delayed brain development</a:t>
            </a:r>
          </a:p>
          <a:p>
            <a:pPr eaLnBrk="1" hangingPunct="1">
              <a:spcAft>
                <a:spcPts val="1200"/>
              </a:spcAft>
              <a:buClr>
                <a:srgbClr val="104F75"/>
              </a:buClr>
              <a:buFont typeface="Wingdings" panose="05000000000000000000" pitchFamily="2" charset="2"/>
              <a:buChar char="§"/>
            </a:pPr>
            <a:r>
              <a:rPr lang="en-US" altLang="en-US" dirty="0">
                <a:solidFill>
                  <a:schemeClr val="tx2"/>
                </a:solidFill>
              </a:rPr>
              <a:t>unregulated stimulation - disordered neural circuitry	</a:t>
            </a:r>
          </a:p>
          <a:p>
            <a:pPr lvl="2">
              <a:spcAft>
                <a:spcPts val="1200"/>
              </a:spcAft>
              <a:buClr>
                <a:srgbClr val="104F75"/>
              </a:buClr>
              <a:buFont typeface="Wingdings" panose="05000000000000000000" pitchFamily="2" charset="2"/>
              <a:buChar char="§"/>
            </a:pPr>
            <a:r>
              <a:rPr lang="en-US" altLang="en-US" sz="2800" dirty="0">
                <a:solidFill>
                  <a:schemeClr val="tx2"/>
                </a:solidFill>
                <a:hlinkClick r:id="rId4"/>
              </a:rPr>
              <a:t>Trauma</a:t>
            </a:r>
            <a:r>
              <a:rPr lang="en-US" altLang="en-US" sz="2800" dirty="0">
                <a:solidFill>
                  <a:schemeClr val="tx2"/>
                </a:solidFill>
              </a:rPr>
              <a:t> </a:t>
            </a:r>
          </a:p>
          <a:p>
            <a:pPr marL="914400" lvl="2" indent="0">
              <a:spcAft>
                <a:spcPts val="1200"/>
              </a:spcAft>
              <a:buClr>
                <a:srgbClr val="104F75"/>
              </a:buClr>
              <a:buNone/>
            </a:pPr>
            <a:endParaRPr lang="en-US" altLang="en-US" dirty="0">
              <a:solidFill>
                <a:schemeClr val="tx2"/>
              </a:solidFill>
            </a:endParaRPr>
          </a:p>
          <a:p>
            <a:pPr lvl="4"/>
            <a:endParaRPr lang="en-GB" dirty="0"/>
          </a:p>
        </p:txBody>
      </p:sp>
      <p:sp>
        <p:nvSpPr>
          <p:cNvPr id="5" name="Text Placeholder 4">
            <a:extLst>
              <a:ext uri="{FF2B5EF4-FFF2-40B4-BE49-F238E27FC236}">
                <a16:creationId xmlns:a16="http://schemas.microsoft.com/office/drawing/2014/main" id="{3ECF9BE7-388D-8F78-FB90-2699CF5E55EA}"/>
              </a:ext>
            </a:extLst>
          </p:cNvPr>
          <p:cNvSpPr>
            <a:spLocks noGrp="1"/>
          </p:cNvSpPr>
          <p:nvPr>
            <p:ph type="body" sz="quarter" idx="3"/>
          </p:nvPr>
        </p:nvSpPr>
        <p:spPr>
          <a:xfrm>
            <a:off x="6676406" y="1602146"/>
            <a:ext cx="5183188" cy="823912"/>
          </a:xfrm>
          <a:ln>
            <a:solidFill>
              <a:schemeClr val="accent3">
                <a:lumMod val="60000"/>
                <a:lumOff val="40000"/>
              </a:schemeClr>
            </a:solidFill>
          </a:ln>
        </p:spPr>
        <p:txBody>
          <a:bodyPr>
            <a:normAutofit fontScale="25000" lnSpcReduction="20000"/>
          </a:bodyPr>
          <a:lstStyle/>
          <a:p>
            <a:endParaRPr lang="en-GB" altLang="en-US" sz="11200" b="1" dirty="0"/>
          </a:p>
          <a:p>
            <a:endParaRPr lang="en-GB" altLang="en-US" sz="11200" dirty="0"/>
          </a:p>
          <a:p>
            <a:endParaRPr lang="en-GB" altLang="en-US" sz="11200" b="1" dirty="0"/>
          </a:p>
          <a:p>
            <a:endParaRPr lang="en-GB" altLang="en-US" sz="11200" dirty="0"/>
          </a:p>
          <a:p>
            <a:endParaRPr lang="en-GB" altLang="en-US" sz="11200" b="1" dirty="0"/>
          </a:p>
          <a:p>
            <a:endParaRPr lang="en-GB" altLang="en-US" sz="11200" dirty="0"/>
          </a:p>
          <a:p>
            <a:endParaRPr lang="en-GB" altLang="en-US" sz="11200" b="1" dirty="0"/>
          </a:p>
          <a:p>
            <a:r>
              <a:rPr lang="en-GB" altLang="en-US" sz="11200" b="1" dirty="0">
                <a:solidFill>
                  <a:schemeClr val="tx2"/>
                </a:solidFill>
              </a:rPr>
              <a:t>It is bad for children’s </a:t>
            </a:r>
            <a:r>
              <a:rPr lang="en-GB" altLang="en-US" sz="11200" b="1" i="1" dirty="0">
                <a:solidFill>
                  <a:schemeClr val="tx2"/>
                </a:solidFill>
              </a:rPr>
              <a:t>emotions</a:t>
            </a:r>
          </a:p>
        </p:txBody>
      </p:sp>
      <p:sp>
        <p:nvSpPr>
          <p:cNvPr id="6" name="Content Placeholder 5">
            <a:extLst>
              <a:ext uri="{FF2B5EF4-FFF2-40B4-BE49-F238E27FC236}">
                <a16:creationId xmlns:a16="http://schemas.microsoft.com/office/drawing/2014/main" id="{62675948-D68D-D292-71BB-40CB81C457BE}"/>
              </a:ext>
            </a:extLst>
          </p:cNvPr>
          <p:cNvSpPr>
            <a:spLocks noGrp="1"/>
          </p:cNvSpPr>
          <p:nvPr>
            <p:ph sz="quarter" idx="4"/>
          </p:nvPr>
        </p:nvSpPr>
        <p:spPr>
          <a:xfrm>
            <a:off x="6676406" y="2505075"/>
            <a:ext cx="5183188" cy="3684588"/>
          </a:xfrm>
          <a:ln>
            <a:solidFill>
              <a:schemeClr val="accent3">
                <a:lumMod val="60000"/>
                <a:lumOff val="40000"/>
              </a:schemeClr>
            </a:solidFill>
          </a:ln>
        </p:spPr>
        <p:txBody>
          <a:bodyPr>
            <a:normAutofit lnSpcReduction="10000"/>
          </a:bodyPr>
          <a:lstStyle/>
          <a:p>
            <a:pPr eaLnBrk="1" hangingPunct="1">
              <a:spcAft>
                <a:spcPts val="1200"/>
              </a:spcAft>
              <a:buClr>
                <a:srgbClr val="104F75"/>
              </a:buClr>
              <a:buFont typeface="Wingdings" panose="05000000000000000000" pitchFamily="2" charset="2"/>
              <a:buChar char="§"/>
            </a:pPr>
            <a:r>
              <a:rPr lang="en-US" altLang="en-US" dirty="0">
                <a:solidFill>
                  <a:schemeClr val="tx2"/>
                </a:solidFill>
              </a:rPr>
              <a:t>disturbed self-regulation</a:t>
            </a:r>
          </a:p>
          <a:p>
            <a:pPr eaLnBrk="1" hangingPunct="1">
              <a:spcAft>
                <a:spcPts val="1200"/>
              </a:spcAft>
              <a:buClr>
                <a:srgbClr val="104F75"/>
              </a:buClr>
              <a:buFont typeface="Wingdings" panose="05000000000000000000" pitchFamily="2" charset="2"/>
              <a:buChar char="§"/>
            </a:pPr>
            <a:r>
              <a:rPr lang="en-US" altLang="en-US" dirty="0">
                <a:solidFill>
                  <a:schemeClr val="tx2"/>
                </a:solidFill>
              </a:rPr>
              <a:t>negative self identity</a:t>
            </a:r>
          </a:p>
          <a:p>
            <a:pPr eaLnBrk="1" hangingPunct="1">
              <a:spcAft>
                <a:spcPts val="1200"/>
              </a:spcAft>
              <a:buClr>
                <a:srgbClr val="104F75"/>
              </a:buClr>
              <a:buFont typeface="Wingdings" panose="05000000000000000000" pitchFamily="2" charset="2"/>
              <a:buChar char="§"/>
            </a:pPr>
            <a:r>
              <a:rPr lang="en-US" altLang="en-US" dirty="0">
                <a:solidFill>
                  <a:schemeClr val="tx2"/>
                </a:solidFill>
              </a:rPr>
              <a:t>low self esteem</a:t>
            </a:r>
          </a:p>
          <a:p>
            <a:pPr eaLnBrk="1" hangingPunct="1">
              <a:spcAft>
                <a:spcPts val="1200"/>
              </a:spcAft>
              <a:buClr>
                <a:srgbClr val="104F75"/>
              </a:buClr>
              <a:buFont typeface="Wingdings" panose="05000000000000000000" pitchFamily="2" charset="2"/>
              <a:buChar char="§"/>
            </a:pPr>
            <a:r>
              <a:rPr lang="en-US" altLang="en-US" dirty="0">
                <a:solidFill>
                  <a:schemeClr val="tx2"/>
                </a:solidFill>
              </a:rPr>
              <a:t>clinical depression</a:t>
            </a:r>
          </a:p>
          <a:p>
            <a:pPr eaLnBrk="1" hangingPunct="1">
              <a:spcAft>
                <a:spcPts val="1200"/>
              </a:spcAft>
              <a:buClr>
                <a:srgbClr val="104F75"/>
              </a:buClr>
              <a:buFont typeface="Wingdings" panose="05000000000000000000" pitchFamily="2" charset="2"/>
              <a:buChar char="§"/>
            </a:pPr>
            <a:r>
              <a:rPr lang="en-US" altLang="en-US" dirty="0">
                <a:solidFill>
                  <a:schemeClr val="tx2"/>
                </a:solidFill>
              </a:rPr>
              <a:t>substance abuse</a:t>
            </a:r>
            <a:r>
              <a:rPr lang="en-GB" altLang="en-US" dirty="0">
                <a:solidFill>
                  <a:schemeClr val="tx2"/>
                </a:solidFill>
              </a:rPr>
              <a:t> </a:t>
            </a:r>
          </a:p>
          <a:p>
            <a:endParaRPr lang="en-GB" dirty="0"/>
          </a:p>
        </p:txBody>
      </p:sp>
      <p:pic>
        <p:nvPicPr>
          <p:cNvPr id="10" name="Picture 9" descr="A logo of a person with a white object&#10;&#10;Description automatically generated">
            <a:extLst>
              <a:ext uri="{FF2B5EF4-FFF2-40B4-BE49-F238E27FC236}">
                <a16:creationId xmlns:a16="http://schemas.microsoft.com/office/drawing/2014/main" id="{6810844F-5281-F137-BD33-F25C971B2B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8230" y="6189760"/>
            <a:ext cx="1818689" cy="606230"/>
          </a:xfrm>
          <a:prstGeom prst="rect">
            <a:avLst/>
          </a:prstGeom>
        </p:spPr>
      </p:pic>
      <p:pic>
        <p:nvPicPr>
          <p:cNvPr id="8" name="Picture 7" descr="A diagram of a child's brain&#10;&#10;Description automatically generated">
            <a:extLst>
              <a:ext uri="{FF2B5EF4-FFF2-40B4-BE49-F238E27FC236}">
                <a16:creationId xmlns:a16="http://schemas.microsoft.com/office/drawing/2014/main" id="{E2C76640-CDFC-334D-DAEB-574A11E7E97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5555" y="5351964"/>
            <a:ext cx="1905000" cy="1428750"/>
          </a:xfrm>
          <a:prstGeom prst="rect">
            <a:avLst/>
          </a:prstGeom>
        </p:spPr>
      </p:pic>
      <p:pic>
        <p:nvPicPr>
          <p:cNvPr id="12" name="Picture 11" descr="A group of colorful faces&#10;&#10;Description automatically generated">
            <a:extLst>
              <a:ext uri="{FF2B5EF4-FFF2-40B4-BE49-F238E27FC236}">
                <a16:creationId xmlns:a16="http://schemas.microsoft.com/office/drawing/2014/main" id="{8BCED5B1-772B-02DA-7B89-F2E4C4C7CF64}"/>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775382" y="4575927"/>
            <a:ext cx="2084212" cy="1552073"/>
          </a:xfrm>
          <a:prstGeom prst="rect">
            <a:avLst/>
          </a:prstGeom>
        </p:spPr>
      </p:pic>
    </p:spTree>
    <p:extLst>
      <p:ext uri="{BB962C8B-B14F-4D97-AF65-F5344CB8AC3E}">
        <p14:creationId xmlns:p14="http://schemas.microsoft.com/office/powerpoint/2010/main" val="90631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BAA3-3FC7-226D-00F5-3F6CE1601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3D1C4B-F4A7-74FE-1538-0C8AFC33F4EE}"/>
              </a:ext>
            </a:extLst>
          </p:cNvPr>
          <p:cNvSpPr>
            <a:spLocks noGrp="1"/>
          </p:cNvSpPr>
          <p:nvPr>
            <p:ph type="title"/>
          </p:nvPr>
        </p:nvSpPr>
        <p:spPr/>
        <p:txBody>
          <a:bodyPr/>
          <a:lstStyle/>
          <a:p>
            <a:pPr algn="ctr"/>
            <a:r>
              <a:rPr lang="en-GB" dirty="0">
                <a:solidFill>
                  <a:schemeClr val="tx2"/>
                </a:solidFill>
              </a:rPr>
              <a:t>Why is early recognition &amp; response to neglect so important? </a:t>
            </a:r>
          </a:p>
        </p:txBody>
      </p:sp>
      <p:sp>
        <p:nvSpPr>
          <p:cNvPr id="3" name="Text Placeholder 2">
            <a:extLst>
              <a:ext uri="{FF2B5EF4-FFF2-40B4-BE49-F238E27FC236}">
                <a16:creationId xmlns:a16="http://schemas.microsoft.com/office/drawing/2014/main" id="{41E49F5C-1059-CA04-B0E9-1534B769CB2C}"/>
              </a:ext>
            </a:extLst>
          </p:cNvPr>
          <p:cNvSpPr>
            <a:spLocks noGrp="1"/>
          </p:cNvSpPr>
          <p:nvPr>
            <p:ph type="body" idx="1"/>
          </p:nvPr>
        </p:nvSpPr>
        <p:spPr>
          <a:ln>
            <a:solidFill>
              <a:schemeClr val="accent3">
                <a:lumMod val="60000"/>
                <a:lumOff val="40000"/>
              </a:schemeClr>
            </a:solidFill>
          </a:ln>
        </p:spPr>
        <p:txBody>
          <a:bodyPr>
            <a:noAutofit/>
          </a:bodyPr>
          <a:lstStyle/>
          <a:p>
            <a:endParaRPr lang="en-GB" altLang="en-US" sz="2800" b="1" dirty="0">
              <a:solidFill>
                <a:schemeClr val="tx2"/>
              </a:solidFill>
            </a:endParaRPr>
          </a:p>
          <a:p>
            <a:r>
              <a:rPr lang="en-GB" altLang="en-US" sz="2800" b="1" dirty="0">
                <a:solidFill>
                  <a:schemeClr val="tx2"/>
                </a:solidFill>
              </a:rPr>
              <a:t>It is bad for children’s </a:t>
            </a:r>
            <a:r>
              <a:rPr lang="en-GB" altLang="en-US" sz="2800" b="1" i="1" dirty="0">
                <a:solidFill>
                  <a:schemeClr val="tx2"/>
                </a:solidFill>
              </a:rPr>
              <a:t>relationships</a:t>
            </a:r>
          </a:p>
        </p:txBody>
      </p:sp>
      <p:sp>
        <p:nvSpPr>
          <p:cNvPr id="4" name="Content Placeholder 3">
            <a:extLst>
              <a:ext uri="{FF2B5EF4-FFF2-40B4-BE49-F238E27FC236}">
                <a16:creationId xmlns:a16="http://schemas.microsoft.com/office/drawing/2014/main" id="{FFC7F714-DB70-0853-6BF8-445FACB5FBD8}"/>
              </a:ext>
            </a:extLst>
          </p:cNvPr>
          <p:cNvSpPr>
            <a:spLocks noGrp="1"/>
          </p:cNvSpPr>
          <p:nvPr>
            <p:ph sz="half" idx="2"/>
          </p:nvPr>
        </p:nvSpPr>
        <p:spPr>
          <a:ln>
            <a:solidFill>
              <a:schemeClr val="accent3">
                <a:lumMod val="60000"/>
                <a:lumOff val="40000"/>
              </a:schemeClr>
            </a:solidFill>
          </a:ln>
        </p:spPr>
        <p:txBody>
          <a:bodyPr>
            <a:normAutofit fontScale="85000" lnSpcReduction="10000"/>
          </a:bodyPr>
          <a:lstStyle/>
          <a:p>
            <a:pPr lvl="1" eaLnBrk="1" hangingPunct="1">
              <a:spcAft>
                <a:spcPts val="1200"/>
              </a:spcAft>
              <a:buClr>
                <a:srgbClr val="104F75"/>
              </a:buClr>
              <a:buFont typeface="Wingdings" panose="05000000000000000000" pitchFamily="2" charset="2"/>
              <a:buChar char="§"/>
            </a:pPr>
            <a:r>
              <a:rPr lang="en-US" altLang="en-US" dirty="0">
                <a:solidFill>
                  <a:schemeClr val="tx2"/>
                </a:solidFill>
              </a:rPr>
              <a:t>insecure/disorganised internal working model </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risk of grooming and/or exploitation</a:t>
            </a:r>
          </a:p>
          <a:p>
            <a:pPr lvl="1" eaLnBrk="1" hangingPunct="1">
              <a:spcAft>
                <a:spcPts val="1200"/>
              </a:spcAft>
              <a:buClr>
                <a:srgbClr val="104F75"/>
              </a:buClr>
              <a:buFont typeface="Wingdings" panose="05000000000000000000" pitchFamily="2" charset="2"/>
              <a:buChar char="§"/>
            </a:pPr>
            <a:r>
              <a:rPr lang="en-US" altLang="en-US" dirty="0">
                <a:solidFill>
                  <a:schemeClr val="tx2"/>
                </a:solidFill>
              </a:rPr>
              <a:t>transmission of relationship problems to significant others, for example, peers, teachers, substitute carers, professionals</a:t>
            </a:r>
          </a:p>
          <a:p>
            <a:pPr lvl="1" eaLnBrk="1" hangingPunct="1">
              <a:spcAft>
                <a:spcPts val="1200"/>
              </a:spcAft>
              <a:buClr>
                <a:srgbClr val="104F75"/>
              </a:buClr>
              <a:buFont typeface="Wingdings" panose="05000000000000000000" pitchFamily="2" charset="2"/>
              <a:buChar char="§"/>
            </a:pPr>
            <a:endParaRPr lang="en-US" altLang="en-US" dirty="0">
              <a:solidFill>
                <a:schemeClr val="tx2"/>
              </a:solidFill>
            </a:endParaRPr>
          </a:p>
          <a:p>
            <a:endParaRPr lang="en-GB" dirty="0"/>
          </a:p>
        </p:txBody>
      </p:sp>
      <p:sp>
        <p:nvSpPr>
          <p:cNvPr id="5" name="Text Placeholder 4">
            <a:extLst>
              <a:ext uri="{FF2B5EF4-FFF2-40B4-BE49-F238E27FC236}">
                <a16:creationId xmlns:a16="http://schemas.microsoft.com/office/drawing/2014/main" id="{7EAD4EA3-B00A-6644-36C1-C23CA0004A8A}"/>
              </a:ext>
            </a:extLst>
          </p:cNvPr>
          <p:cNvSpPr>
            <a:spLocks noGrp="1"/>
          </p:cNvSpPr>
          <p:nvPr>
            <p:ph type="body" sz="quarter" idx="3"/>
          </p:nvPr>
        </p:nvSpPr>
        <p:spPr>
          <a:ln>
            <a:solidFill>
              <a:schemeClr val="accent3">
                <a:lumMod val="60000"/>
                <a:lumOff val="40000"/>
              </a:schemeClr>
            </a:solidFill>
          </a:ln>
        </p:spPr>
        <p:txBody>
          <a:bodyPr>
            <a:noAutofit/>
          </a:bodyPr>
          <a:lstStyle/>
          <a:p>
            <a:r>
              <a:rPr lang="en-GB" sz="2800" dirty="0">
                <a:solidFill>
                  <a:schemeClr val="tx2"/>
                </a:solidFill>
              </a:rPr>
              <a:t>It is bad for our society </a:t>
            </a:r>
          </a:p>
        </p:txBody>
      </p:sp>
      <p:sp>
        <p:nvSpPr>
          <p:cNvPr id="6" name="Content Placeholder 5">
            <a:extLst>
              <a:ext uri="{FF2B5EF4-FFF2-40B4-BE49-F238E27FC236}">
                <a16:creationId xmlns:a16="http://schemas.microsoft.com/office/drawing/2014/main" id="{AFCE8A3F-28D9-BBC8-7B96-FD921A1F0743}"/>
              </a:ext>
            </a:extLst>
          </p:cNvPr>
          <p:cNvSpPr>
            <a:spLocks noGrp="1"/>
          </p:cNvSpPr>
          <p:nvPr>
            <p:ph sz="quarter" idx="4"/>
          </p:nvPr>
        </p:nvSpPr>
        <p:spPr>
          <a:ln>
            <a:solidFill>
              <a:schemeClr val="accent3">
                <a:lumMod val="60000"/>
                <a:lumOff val="40000"/>
              </a:schemeClr>
            </a:solidFill>
          </a:ln>
        </p:spPr>
        <p:txBody>
          <a:bodyPr>
            <a:normAutofit fontScale="85000" lnSpcReduction="10000"/>
          </a:bodyPr>
          <a:lstStyle/>
          <a:p>
            <a:pPr lvl="1" eaLnBrk="1" hangingPunct="1">
              <a:spcAft>
                <a:spcPts val="1200"/>
              </a:spcAft>
              <a:buFont typeface="Wingdings" panose="05000000000000000000" pitchFamily="2" charset="2"/>
              <a:buChar char="§"/>
            </a:pPr>
            <a:r>
              <a:rPr lang="en-US" altLang="en-US" dirty="0">
                <a:solidFill>
                  <a:schemeClr val="tx2"/>
                </a:solidFill>
              </a:rPr>
              <a:t>long-term effects on adult physical and mental health and on individuals’ social and occupational adjustment</a:t>
            </a:r>
          </a:p>
          <a:p>
            <a:pPr lvl="1" eaLnBrk="1" hangingPunct="1">
              <a:spcAft>
                <a:spcPts val="1200"/>
              </a:spcAft>
              <a:buFont typeface="Wingdings" panose="05000000000000000000" pitchFamily="2" charset="2"/>
              <a:buChar char="§"/>
            </a:pPr>
            <a:r>
              <a:rPr lang="en-US" altLang="en-US" dirty="0">
                <a:solidFill>
                  <a:schemeClr val="tx2"/>
                </a:solidFill>
              </a:rPr>
              <a:t>financial cost of treating or incarcerating victims </a:t>
            </a:r>
          </a:p>
          <a:p>
            <a:pPr lvl="1" eaLnBrk="1" hangingPunct="1">
              <a:spcAft>
                <a:spcPts val="1200"/>
              </a:spcAft>
              <a:buFont typeface="Wingdings" panose="05000000000000000000" pitchFamily="2" charset="2"/>
              <a:buChar char="§"/>
            </a:pPr>
            <a:r>
              <a:rPr lang="en-US" altLang="en-US" dirty="0">
                <a:solidFill>
                  <a:schemeClr val="tx2"/>
                </a:solidFill>
              </a:rPr>
              <a:t>possible association between child neglect and future anti social and criminal behaviour</a:t>
            </a:r>
            <a:endParaRPr lang="en-GB" altLang="en-US" dirty="0">
              <a:solidFill>
                <a:schemeClr val="tx2"/>
              </a:solidFill>
            </a:endParaRPr>
          </a:p>
          <a:p>
            <a:pPr lvl="1" eaLnBrk="1" hangingPunct="1">
              <a:spcAft>
                <a:spcPts val="1200"/>
              </a:spcAft>
              <a:buFont typeface="Wingdings" panose="05000000000000000000" pitchFamily="2" charset="2"/>
              <a:buChar char="§"/>
            </a:pPr>
            <a:r>
              <a:rPr lang="en-US" altLang="en-US" dirty="0">
                <a:solidFill>
                  <a:schemeClr val="tx2"/>
                </a:solidFill>
              </a:rPr>
              <a:t>intergenerational transmission of neglectful parenting for future generations</a:t>
            </a:r>
          </a:p>
          <a:p>
            <a:endParaRPr lang="en-GB" dirty="0"/>
          </a:p>
        </p:txBody>
      </p:sp>
      <p:pic>
        <p:nvPicPr>
          <p:cNvPr id="10" name="Picture 9" descr="A logo of a person with a white object&#10;&#10;Description automatically generated">
            <a:extLst>
              <a:ext uri="{FF2B5EF4-FFF2-40B4-BE49-F238E27FC236}">
                <a16:creationId xmlns:a16="http://schemas.microsoft.com/office/drawing/2014/main" id="{3330701E-F2DD-AC03-B1C7-5A52D7741D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868" y="6151243"/>
            <a:ext cx="1818689" cy="606230"/>
          </a:xfrm>
          <a:prstGeom prst="rect">
            <a:avLst/>
          </a:prstGeom>
        </p:spPr>
      </p:pic>
      <p:pic>
        <p:nvPicPr>
          <p:cNvPr id="8" name="Picture 7" descr="A group of people with different colors&#10;&#10;Description automatically generated">
            <a:extLst>
              <a:ext uri="{FF2B5EF4-FFF2-40B4-BE49-F238E27FC236}">
                <a16:creationId xmlns:a16="http://schemas.microsoft.com/office/drawing/2014/main" id="{0CE600EC-6388-2A33-DEF8-BEEAD582B40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6612" y="4957011"/>
            <a:ext cx="1771406" cy="1232652"/>
          </a:xfrm>
          <a:prstGeom prst="rect">
            <a:avLst/>
          </a:prstGeom>
        </p:spPr>
      </p:pic>
      <p:pic>
        <p:nvPicPr>
          <p:cNvPr id="11" name="Picture 10" descr="A group of people standing on a bridge&#10;&#10;Description automatically generated">
            <a:extLst>
              <a:ext uri="{FF2B5EF4-FFF2-40B4-BE49-F238E27FC236}">
                <a16:creationId xmlns:a16="http://schemas.microsoft.com/office/drawing/2014/main" id="{8DE00119-315A-FD20-75E1-BAC07BA155D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497521" y="5180207"/>
            <a:ext cx="2663596" cy="1577266"/>
          </a:xfrm>
          <a:prstGeom prst="rect">
            <a:avLst/>
          </a:prstGeom>
        </p:spPr>
      </p:pic>
    </p:spTree>
    <p:extLst>
      <p:ext uri="{BB962C8B-B14F-4D97-AF65-F5344CB8AC3E}">
        <p14:creationId xmlns:p14="http://schemas.microsoft.com/office/powerpoint/2010/main" val="2295751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911B-ED3D-2DB4-6FDD-4BB6BF3BE60E}"/>
              </a:ext>
            </a:extLst>
          </p:cNvPr>
          <p:cNvSpPr>
            <a:spLocks noGrp="1"/>
          </p:cNvSpPr>
          <p:nvPr>
            <p:ph type="title"/>
          </p:nvPr>
        </p:nvSpPr>
        <p:spPr/>
        <p:txBody>
          <a:bodyPr/>
          <a:lstStyle/>
          <a:p>
            <a:pPr algn="ctr"/>
            <a:r>
              <a:rPr lang="en-GB">
                <a:solidFill>
                  <a:schemeClr val="tx2"/>
                </a:solidFill>
              </a:rPr>
              <a:t>Neglect is serious</a:t>
            </a:r>
            <a:endParaRPr lang="en-GB" dirty="0">
              <a:solidFill>
                <a:schemeClr val="tx2"/>
              </a:solidFill>
            </a:endParaRPr>
          </a:p>
        </p:txBody>
      </p:sp>
      <p:sp>
        <p:nvSpPr>
          <p:cNvPr id="3" name="Content Placeholder 2">
            <a:extLst>
              <a:ext uri="{FF2B5EF4-FFF2-40B4-BE49-F238E27FC236}">
                <a16:creationId xmlns:a16="http://schemas.microsoft.com/office/drawing/2014/main" id="{5DFE6C27-D86C-40C4-7178-BA04E3FD45B9}"/>
              </a:ext>
            </a:extLst>
          </p:cNvPr>
          <p:cNvSpPr>
            <a:spLocks noGrp="1"/>
          </p:cNvSpPr>
          <p:nvPr>
            <p:ph idx="1"/>
          </p:nvPr>
        </p:nvSpPr>
        <p:spPr/>
        <p:txBody>
          <a:bodyPr/>
          <a:lstStyle/>
          <a:p>
            <a:r>
              <a:rPr lang="en-GB" sz="2400" dirty="0">
                <a:solidFill>
                  <a:schemeClr val="tx2"/>
                </a:solidFill>
              </a:rPr>
              <a:t>Neglect can cause impairment of health and development and impair aspirations and achievement</a:t>
            </a:r>
          </a:p>
          <a:p>
            <a:pPr marL="0" indent="0" algn="ctr">
              <a:buNone/>
            </a:pPr>
            <a:r>
              <a:rPr lang="en-GB" dirty="0">
                <a:solidFill>
                  <a:schemeClr val="tx2"/>
                </a:solidFill>
              </a:rPr>
              <a:t>At worst Neglect Kills </a:t>
            </a:r>
          </a:p>
          <a:p>
            <a:pPr algn="l"/>
            <a:endParaRPr lang="en-GB" sz="2400" b="0" i="0" u="none" strike="noStrike" baseline="0" dirty="0">
              <a:solidFill>
                <a:schemeClr val="tx2"/>
              </a:solidFill>
            </a:endParaRPr>
          </a:p>
          <a:p>
            <a:pPr algn="l"/>
            <a:r>
              <a:rPr lang="en-GB" sz="2400" b="0" i="0" u="none" strike="noStrike" baseline="0" dirty="0">
                <a:solidFill>
                  <a:schemeClr val="tx2"/>
                </a:solidFill>
              </a:rPr>
              <a:t>The annual report </a:t>
            </a:r>
            <a:r>
              <a:rPr lang="en-GB" sz="2400" dirty="0">
                <a:solidFill>
                  <a:schemeClr val="tx2"/>
                </a:solidFill>
              </a:rPr>
              <a:t>provided by the </a:t>
            </a:r>
            <a:r>
              <a:rPr lang="en-GB" sz="2400" b="0" i="0" u="none" strike="noStrike" baseline="0" dirty="0">
                <a:solidFill>
                  <a:schemeClr val="tx2"/>
                </a:solidFill>
              </a:rPr>
              <a:t>Child Safeguarding Practice Review Panel and Department for Education 2022/23 provides evidence from national and local reviews carried out when a child has been seriously harmed or killed, and reported:  </a:t>
            </a:r>
          </a:p>
          <a:p>
            <a:pPr marL="0" indent="0" algn="ctr">
              <a:buNone/>
            </a:pPr>
            <a:r>
              <a:rPr lang="en-GB" dirty="0">
                <a:solidFill>
                  <a:schemeClr val="tx2"/>
                </a:solidFill>
              </a:rPr>
              <a:t>“</a:t>
            </a:r>
            <a:r>
              <a:rPr lang="en-GB" b="0" i="0" u="none" strike="noStrike" baseline="0" dirty="0">
                <a:solidFill>
                  <a:schemeClr val="tx2"/>
                </a:solidFill>
              </a:rPr>
              <a:t>It is striking that over half of the reviews observed that a child had experienced neglect” </a:t>
            </a:r>
          </a:p>
          <a:p>
            <a:endParaRPr lang="en-GB" sz="1800" b="0" i="0" u="none" strike="noStrike" baseline="0" dirty="0">
              <a:solidFill>
                <a:srgbClr val="000000"/>
              </a:solidFill>
              <a:latin typeface="Arial" panose="020B0604020202020204" pitchFamily="34" charset="0"/>
            </a:endParaRPr>
          </a:p>
          <a:p>
            <a:pPr marL="0" indent="0">
              <a:buNone/>
            </a:pPr>
            <a:endParaRPr lang="en-GB" dirty="0"/>
          </a:p>
        </p:txBody>
      </p:sp>
      <p:pic>
        <p:nvPicPr>
          <p:cNvPr id="4" name="Picture 3" descr="A logo of a person with a white object&#10;&#10;Description automatically generated">
            <a:extLst>
              <a:ext uri="{FF2B5EF4-FFF2-40B4-BE49-F238E27FC236}">
                <a16:creationId xmlns:a16="http://schemas.microsoft.com/office/drawing/2014/main" id="{58DD560A-A216-A628-4CB2-88F24FDCE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475" y="488279"/>
            <a:ext cx="1818689" cy="606230"/>
          </a:xfrm>
          <a:prstGeom prst="rect">
            <a:avLst/>
          </a:prstGeom>
        </p:spPr>
      </p:pic>
    </p:spTree>
    <p:extLst>
      <p:ext uri="{BB962C8B-B14F-4D97-AF65-F5344CB8AC3E}">
        <p14:creationId xmlns:p14="http://schemas.microsoft.com/office/powerpoint/2010/main" val="194927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995245e-0784-49bd-9f86-84f1fcec2ad6">
      <Terms xmlns="http://schemas.microsoft.com/office/infopath/2007/PartnerControls"/>
    </lcf76f155ced4ddcb4097134ff3c332f>
    <TaxCatchAll xmlns="24932173-7fea-4ce5-97b8-fa0c80479f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E58D6ED88F3643BC391113A1BE9AF4" ma:contentTypeVersion="12" ma:contentTypeDescription="Create a new document." ma:contentTypeScope="" ma:versionID="70255ee89c885fdbec9d2417b077ed71">
  <xsd:schema xmlns:xsd="http://www.w3.org/2001/XMLSchema" xmlns:xs="http://www.w3.org/2001/XMLSchema" xmlns:p="http://schemas.microsoft.com/office/2006/metadata/properties" xmlns:ns2="0995245e-0784-49bd-9f86-84f1fcec2ad6" xmlns:ns3="24932173-7fea-4ce5-97b8-fa0c80479f9e" targetNamespace="http://schemas.microsoft.com/office/2006/metadata/properties" ma:root="true" ma:fieldsID="8b956fbd50eea3aedf69f0e211d92156" ns2:_="" ns3:_="">
    <xsd:import namespace="0995245e-0784-49bd-9f86-84f1fcec2ad6"/>
    <xsd:import namespace="24932173-7fea-4ce5-97b8-fa0c80479f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5245e-0784-49bd-9f86-84f1fcec2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90eed39-d6ad-4e5c-884b-6dd43fdd6f2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932173-7fea-4ce5-97b8-fa0c80479f9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4d9651-7a6e-4481-8556-8ce6f65b26bd}" ma:internalName="TaxCatchAll" ma:showField="CatchAllData" ma:web="24932173-7fea-4ce5-97b8-fa0c80479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1D0882-9954-4CF1-A3E2-07D98BAF5C74}">
  <ds:schemaRefs>
    <ds:schemaRef ds:uri="http://schemas.microsoft.com/sharepoint/v3/contenttype/forms"/>
  </ds:schemaRefs>
</ds:datastoreItem>
</file>

<file path=customXml/itemProps2.xml><?xml version="1.0" encoding="utf-8"?>
<ds:datastoreItem xmlns:ds="http://schemas.openxmlformats.org/officeDocument/2006/customXml" ds:itemID="{4248B470-5709-4929-9D13-11ACA9A2CE5F}">
  <ds:schemaRefs>
    <ds:schemaRef ds:uri="http://schemas.microsoft.com/office/2006/metadata/properties"/>
    <ds:schemaRef ds:uri="http://schemas.microsoft.com/office/infopath/2007/PartnerControls"/>
    <ds:schemaRef ds:uri="0995245e-0784-49bd-9f86-84f1fcec2ad6"/>
    <ds:schemaRef ds:uri="24932173-7fea-4ce5-97b8-fa0c80479f9e"/>
  </ds:schemaRefs>
</ds:datastoreItem>
</file>

<file path=customXml/itemProps3.xml><?xml version="1.0" encoding="utf-8"?>
<ds:datastoreItem xmlns:ds="http://schemas.openxmlformats.org/officeDocument/2006/customXml" ds:itemID="{2CC45CB4-8A81-4B5A-BC30-26EC3D1393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5245e-0784-49bd-9f86-84f1fcec2ad6"/>
    <ds:schemaRef ds:uri="24932173-7fea-4ce5-97b8-fa0c80479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1377</TotalTime>
  <Words>4710</Words>
  <Application>Microsoft Office PowerPoint</Application>
  <PresentationFormat>Widescreen</PresentationFormat>
  <Paragraphs>306</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-apple-system</vt:lpstr>
      <vt:lpstr>Aptos</vt:lpstr>
      <vt:lpstr>Aptos Display</vt:lpstr>
      <vt:lpstr>Arial</vt:lpstr>
      <vt:lpstr>Calibri</vt:lpstr>
      <vt:lpstr>Georgia</vt:lpstr>
      <vt:lpstr>Roboto</vt:lpstr>
      <vt:lpstr>Segoe UI</vt:lpstr>
      <vt:lpstr>Symbol</vt:lpstr>
      <vt:lpstr>Times New Roman</vt:lpstr>
      <vt:lpstr>Wingdings</vt:lpstr>
      <vt:lpstr>Office Theme</vt:lpstr>
      <vt:lpstr>PowerPoint Presentation</vt:lpstr>
      <vt:lpstr>Definition of Child Neglect </vt:lpstr>
      <vt:lpstr>What is child neglect? </vt:lpstr>
      <vt:lpstr>Children can experience different forms of neglect; </vt:lpstr>
      <vt:lpstr>The effects of neglect at different development stages</vt:lpstr>
      <vt:lpstr>Why is early recognition &amp; response to neglect so important? </vt:lpstr>
      <vt:lpstr>Why is early recognition &amp; response to neglect so important? </vt:lpstr>
      <vt:lpstr>Why is early recognition &amp; response to neglect so important? </vt:lpstr>
      <vt:lpstr>Neglect is serious</vt:lpstr>
      <vt:lpstr>Why children may not disclose Neglect </vt:lpstr>
      <vt:lpstr>The Child’s voice </vt:lpstr>
      <vt:lpstr>What do you do if you think a child is being neglected? </vt:lpstr>
      <vt:lpstr>Where can I find further information? </vt:lpstr>
      <vt:lpstr>PowerPoint Presentation</vt:lpstr>
    </vt:vector>
  </TitlesOfParts>
  <Company>Solihull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Lewis (Solihull MBC)</dc:creator>
  <cp:lastModifiedBy>Marion Dempsey (Solihull MBC)</cp:lastModifiedBy>
  <cp:revision>12</cp:revision>
  <dcterms:created xsi:type="dcterms:W3CDTF">2024-02-13T12:26:53Z</dcterms:created>
  <dcterms:modified xsi:type="dcterms:W3CDTF">2024-12-09T14:30:52Z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0x010100BBE58D6ED88F3643BC391113A1BE9AF4</vt:lpwstr>
  </property>
  <property fmtid="{D5CDD505-2E9C-101B-9397-08002B2CF9AE}" pid="3" name="MediaServiceImageTags">
    <vt:lpwstr/>
  </property>
</Properties>
</file>